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8" r:id="rId3"/>
    <p:sldId id="289" r:id="rId4"/>
    <p:sldId id="291" r:id="rId5"/>
    <p:sldId id="290" r:id="rId6"/>
    <p:sldId id="257" r:id="rId7"/>
    <p:sldId id="292" r:id="rId8"/>
    <p:sldId id="29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2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703" autoAdjust="0"/>
  </p:normalViewPr>
  <p:slideViewPr>
    <p:cSldViewPr>
      <p:cViewPr>
        <p:scale>
          <a:sx n="80" d="100"/>
          <a:sy n="80" d="100"/>
        </p:scale>
        <p:origin x="-2502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B7AE3-D606-4588-AE2E-295022F4CE55}" type="datetimeFigureOut">
              <a:rPr kumimoji="1" lang="ja-JP" altLang="en-US" smtClean="0"/>
              <a:pPr/>
              <a:t>2015/4/15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386B8-6D70-4D19-BA7B-2255D97A4D7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C354F-E53A-4291-8D5F-16D4DF59308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 userDrawn="1"/>
        </p:nvCxnSpPr>
        <p:spPr>
          <a:xfrm>
            <a:off x="0" y="330541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504056"/>
          </a:xfrm>
        </p:spPr>
        <p:txBody>
          <a:bodyPr>
            <a:normAutofit/>
          </a:bodyPr>
          <a:lstStyle>
            <a:lvl1pPr algn="l">
              <a:defRPr sz="20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107504" y="616739"/>
            <a:ext cx="87849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プレースホルダ 8"/>
          <p:cNvSpPr>
            <a:spLocks noGrp="1"/>
          </p:cNvSpPr>
          <p:nvPr>
            <p:ph type="body" sz="quarter" idx="13"/>
          </p:nvPr>
        </p:nvSpPr>
        <p:spPr>
          <a:xfrm>
            <a:off x="323850" y="908721"/>
            <a:ext cx="8496300" cy="5400600"/>
          </a:xfrm>
        </p:spPr>
        <p:txBody>
          <a:bodyPr anchor="ctr">
            <a:normAutofit/>
          </a:bodyPr>
          <a:lstStyle>
            <a:lvl1pPr>
              <a:defRPr sz="20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  <a:lvl2pPr>
              <a:defRPr sz="18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2pPr>
            <a:lvl3pPr>
              <a:defRPr sz="16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3pPr>
            <a:lvl4pPr>
              <a:defRPr sz="14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4pPr>
            <a:lvl5pPr>
              <a:defRPr sz="1400"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19C1-8433-41E2-8E18-035F7005B668}" type="datetime1">
              <a:rPr kumimoji="1" lang="ja-JP" altLang="en-US" smtClean="0"/>
              <a:pPr/>
              <a:t>2015/4/15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E0E2-9706-45A5-858D-DEB8D0BA39A4}" type="datetime1">
              <a:rPr kumimoji="1" lang="ja-JP" altLang="en-US" smtClean="0"/>
              <a:pPr/>
              <a:t>2015/4/15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14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14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166782" y="2777520"/>
            <a:ext cx="88075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機種名</a:t>
            </a:r>
            <a:r>
              <a:rPr lang="en-US" altLang="ja-JP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kumimoji="1" lang="en-US" altLang="ja-JP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</a:t>
            </a:r>
            <a:r>
              <a:rPr kumimoji="1" lang="ja-JP" altLang="en-US" sz="3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機種ページ</a:t>
            </a:r>
          </a:p>
          <a:p>
            <a:pPr algn="r"/>
            <a:r>
              <a:rPr kumimoji="1" lang="ja-JP" altLang="en-US" sz="3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仕様書</a:t>
            </a:r>
            <a:endParaRPr kumimoji="1" lang="en-US" altLang="ja-JP" sz="3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/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r"/>
            <a:r>
              <a:rPr lang="en-US" altLang="ja-JP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YYYY/MM/DD</a:t>
            </a:r>
          </a:p>
          <a:p>
            <a:pPr algn="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貴社名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0" y="330541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前提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dirty="0" smtClean="0"/>
              <a:t>こちらに機種ページに関する仕様をご記載ください。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/>
              <a:t>Flash</a:t>
            </a:r>
            <a:r>
              <a:rPr lang="ja-JP" altLang="en-US" dirty="0" smtClean="0"/>
              <a:t>は</a:t>
            </a:r>
            <a:r>
              <a:rPr lang="en-US" altLang="ja-JP" dirty="0" smtClean="0"/>
              <a:t>PC</a:t>
            </a:r>
            <a:r>
              <a:rPr lang="ja-JP" altLang="en-US" dirty="0" smtClean="0"/>
              <a:t>版トップページのみ。下層ページは</a:t>
            </a:r>
            <a:r>
              <a:rPr lang="en-US" altLang="ja-JP" dirty="0" smtClean="0"/>
              <a:t>Flash</a:t>
            </a:r>
            <a:r>
              <a:rPr lang="ja-JP" altLang="en-US" dirty="0" smtClean="0"/>
              <a:t>不使用。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タブレットは</a:t>
            </a:r>
            <a:r>
              <a:rPr lang="en-US" altLang="ja-JP" dirty="0" smtClean="0"/>
              <a:t>PC</a:t>
            </a:r>
            <a:r>
              <a:rPr lang="ja-JP" altLang="en-US" dirty="0" smtClean="0"/>
              <a:t>版を表示いたします。</a:t>
            </a:r>
            <a:endParaRPr lang="en-US" altLang="ja-JP" dirty="0" smtClean="0"/>
          </a:p>
          <a:p>
            <a:pPr>
              <a:lnSpc>
                <a:spcPct val="150000"/>
              </a:lnSpc>
              <a:buNone/>
            </a:pPr>
            <a:r>
              <a:rPr lang="en-US" altLang="ja-JP" dirty="0" smtClean="0"/>
              <a:t>	※Flash</a:t>
            </a:r>
            <a:r>
              <a:rPr lang="ja-JP" altLang="en-US" dirty="0" smtClean="0"/>
              <a:t>は非表示、代わりに静止画を配置。</a:t>
            </a:r>
            <a:endParaRPr lang="en-US" altLang="ja-JP" dirty="0" smtClean="0"/>
          </a:p>
          <a:p>
            <a:pPr>
              <a:lnSpc>
                <a:spcPct val="150000"/>
              </a:lnSpc>
            </a:pPr>
            <a:r>
              <a:rPr lang="ja-JP" altLang="en-US" dirty="0" smtClean="0"/>
              <a:t>絵素材、動画素材は全て提供いただく前提となります。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dirty="0" smtClean="0"/>
              <a:t>	</a:t>
            </a:r>
            <a:r>
              <a:rPr lang="en-US" altLang="ja-JP" sz="1800" dirty="0" smtClean="0">
                <a:solidFill>
                  <a:srgbClr val="FF0000"/>
                </a:solidFill>
              </a:rPr>
              <a:t>※</a:t>
            </a:r>
            <a:r>
              <a:rPr lang="ja-JP" altLang="en-US" sz="1800" dirty="0" smtClean="0">
                <a:solidFill>
                  <a:srgbClr val="FF0000"/>
                </a:solidFill>
              </a:rPr>
              <a:t>ボタンなどの</a:t>
            </a:r>
            <a:r>
              <a:rPr lang="en-US" altLang="ja-JP" sz="1800" dirty="0" smtClean="0">
                <a:solidFill>
                  <a:srgbClr val="FF0000"/>
                </a:solidFill>
              </a:rPr>
              <a:t>UI</a:t>
            </a:r>
            <a:r>
              <a:rPr lang="ja-JP" altLang="en-US" sz="1800" dirty="0" smtClean="0">
                <a:solidFill>
                  <a:srgbClr val="FF0000"/>
                </a:solidFill>
              </a:rPr>
              <a:t>は作り込み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dirty="0" smtClean="0"/>
              <a:t>版権特集サイトは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でのみ視聴可能なため、</a:t>
            </a:r>
            <a:r>
              <a:rPr lang="en-US" altLang="ja-JP" dirty="0" smtClean="0"/>
              <a:t>PC</a:t>
            </a:r>
            <a:r>
              <a:rPr lang="ja-JP" altLang="en-US" dirty="0" smtClean="0"/>
              <a:t>版サイトのみ誘導。</a:t>
            </a:r>
          </a:p>
          <a:p>
            <a:pPr>
              <a:lnSpc>
                <a:spcPct val="150000"/>
              </a:lnSpc>
              <a:buNone/>
            </a:pPr>
            <a:r>
              <a:rPr lang="en-US" altLang="ja-JP" dirty="0" smtClean="0"/>
              <a:t>	※</a:t>
            </a:r>
            <a:r>
              <a:rPr lang="ja-JP" altLang="en-US" dirty="0" smtClean="0"/>
              <a:t>当仕様書に登場するプロモーション系の映像は全てスマホ対応。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6926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対応環境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■</a:t>
            </a:r>
            <a:r>
              <a:rPr lang="en-US" altLang="ja-JP" dirty="0" smtClean="0"/>
              <a:t>PC</a:t>
            </a:r>
          </a:p>
          <a:p>
            <a:r>
              <a:rPr lang="ja-JP" altLang="en-US" sz="1600" dirty="0" smtClean="0"/>
              <a:t>サポート</a:t>
            </a:r>
            <a:r>
              <a:rPr lang="en-US" altLang="ja-JP" sz="1600" dirty="0" smtClean="0"/>
              <a:t>OS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Windows7</a:t>
            </a:r>
            <a:r>
              <a:rPr lang="ja-JP" altLang="en-US" sz="1600" dirty="0" smtClean="0"/>
              <a:t>・</a:t>
            </a:r>
            <a:r>
              <a:rPr lang="en-US" altLang="ja-JP" sz="1600" dirty="0" smtClean="0"/>
              <a:t>8.1</a:t>
            </a:r>
            <a:r>
              <a:rPr lang="ja-JP" altLang="en-US" sz="1600" dirty="0" err="1" smtClean="0"/>
              <a:t>、</a:t>
            </a:r>
            <a:r>
              <a:rPr lang="en-US" altLang="ja-JP" sz="1600" dirty="0" smtClean="0"/>
              <a:t>Mac OS X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Mavericks</a:t>
            </a:r>
            <a:r>
              <a:rPr lang="ja-JP" altLang="en-US" sz="1600" dirty="0" smtClean="0"/>
              <a:t>）</a:t>
            </a:r>
          </a:p>
          <a:p>
            <a:r>
              <a:rPr lang="ja-JP" altLang="en-US" sz="1600" dirty="0" smtClean="0"/>
              <a:t>サポートブラウザ：</a:t>
            </a:r>
            <a:endParaRPr lang="en-US" altLang="ja-JP" sz="1600" dirty="0" smtClean="0"/>
          </a:p>
          <a:p>
            <a:pPr>
              <a:buNone/>
            </a:pPr>
            <a:r>
              <a:rPr lang="en-US" altLang="ja-JP" sz="1600" dirty="0" smtClean="0"/>
              <a:t>	Internet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Explorer 8</a:t>
            </a:r>
            <a:r>
              <a:rPr lang="ja-JP" altLang="en-US" sz="1600" dirty="0" smtClean="0"/>
              <a:t>以降、</a:t>
            </a:r>
            <a:r>
              <a:rPr lang="en-US" altLang="ja-JP" sz="1600" dirty="0" smtClean="0"/>
              <a:t>Safari</a:t>
            </a:r>
            <a:r>
              <a:rPr lang="ja-JP" altLang="en-US" sz="1600" dirty="0" smtClean="0"/>
              <a:t>最新版、</a:t>
            </a:r>
            <a:r>
              <a:rPr lang="en-US" altLang="ja-JP" sz="1600" dirty="0" err="1" smtClean="0"/>
              <a:t>FireFox</a:t>
            </a:r>
            <a:r>
              <a:rPr lang="ja-JP" altLang="en-US" sz="1600" dirty="0" smtClean="0"/>
              <a:t>最新版、</a:t>
            </a:r>
            <a:r>
              <a:rPr lang="en-US" altLang="ja-JP" sz="1600" dirty="0" smtClean="0"/>
              <a:t>Chrome</a:t>
            </a:r>
            <a:r>
              <a:rPr lang="ja-JP" altLang="en-US" sz="1600" dirty="0" smtClean="0"/>
              <a:t>最新版</a:t>
            </a:r>
          </a:p>
          <a:p>
            <a:r>
              <a:rPr lang="ja-JP" altLang="en-US" sz="1600" dirty="0" smtClean="0"/>
              <a:t>使用言語：</a:t>
            </a:r>
            <a:r>
              <a:rPr lang="en-US" altLang="ja-JP" sz="1600" dirty="0" smtClean="0"/>
              <a:t>Flash / </a:t>
            </a:r>
            <a:r>
              <a:rPr lang="en-US" altLang="ja-JP" sz="1600" dirty="0" err="1" smtClean="0"/>
              <a:t>xhtml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UTF-8</a:t>
            </a:r>
            <a:r>
              <a:rPr lang="ja-JP" altLang="en-US" sz="1600" dirty="0" smtClean="0"/>
              <a:t>） </a:t>
            </a:r>
            <a:r>
              <a:rPr lang="en-US" altLang="ja-JP" sz="1600" dirty="0" smtClean="0"/>
              <a:t>/ css2.1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■タブレット</a:t>
            </a:r>
            <a:endParaRPr lang="en-US" altLang="ja-JP" dirty="0" smtClean="0"/>
          </a:p>
          <a:p>
            <a:r>
              <a:rPr lang="ja-JP" altLang="en-US" sz="1600" dirty="0" smtClean="0"/>
              <a:t>サポート</a:t>
            </a:r>
            <a:r>
              <a:rPr lang="en-US" altLang="ja-JP" sz="1600" dirty="0" smtClean="0"/>
              <a:t>OS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Android4.0</a:t>
            </a:r>
            <a:r>
              <a:rPr lang="ja-JP" altLang="en-US" sz="1600" dirty="0" smtClean="0"/>
              <a:t>以降推奨、</a:t>
            </a:r>
            <a:r>
              <a:rPr lang="en-US" altLang="ja-JP" sz="1600" dirty="0" smtClean="0"/>
              <a:t>iOS6.0</a:t>
            </a:r>
            <a:r>
              <a:rPr lang="ja-JP" altLang="en-US" sz="1600" dirty="0" smtClean="0"/>
              <a:t>以降推奨</a:t>
            </a:r>
          </a:p>
          <a:p>
            <a:r>
              <a:rPr lang="ja-JP" altLang="en-US" sz="1600" dirty="0" smtClean="0"/>
              <a:t>使用言語：</a:t>
            </a:r>
            <a:r>
              <a:rPr lang="en-US" altLang="ja-JP" sz="1600" dirty="0" err="1" smtClean="0"/>
              <a:t>xhtml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UTF-8</a:t>
            </a:r>
            <a:r>
              <a:rPr lang="ja-JP" altLang="en-US" sz="1600" dirty="0" smtClean="0"/>
              <a:t>） </a:t>
            </a:r>
            <a:r>
              <a:rPr lang="en-US" altLang="ja-JP" sz="1600" dirty="0" smtClean="0"/>
              <a:t>/ css2.1</a:t>
            </a:r>
          </a:p>
          <a:p>
            <a:pPr>
              <a:buNone/>
            </a:pPr>
            <a:r>
              <a:rPr lang="en-US" altLang="ja-JP" sz="1600" dirty="0" smtClean="0"/>
              <a:t>	※PC</a:t>
            </a:r>
            <a:r>
              <a:rPr lang="ja-JP" altLang="en-US" sz="1600" dirty="0" smtClean="0"/>
              <a:t>版サイトを表示（</a:t>
            </a:r>
            <a:r>
              <a:rPr lang="en-US" altLang="ja-JP" sz="1600" dirty="0" smtClean="0"/>
              <a:t>Flash</a:t>
            </a:r>
            <a:r>
              <a:rPr lang="ja-JP" altLang="en-US" sz="1600" dirty="0" smtClean="0"/>
              <a:t>のみ静止画像にて代替）</a:t>
            </a:r>
            <a:endParaRPr lang="en-US" altLang="ja-JP" sz="1600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■</a:t>
            </a:r>
            <a:r>
              <a:rPr lang="ja-JP" altLang="en-US" dirty="0" smtClean="0"/>
              <a:t>スマートフォン</a:t>
            </a:r>
          </a:p>
          <a:p>
            <a:r>
              <a:rPr lang="ja-JP" altLang="en-US" sz="1600" dirty="0" smtClean="0"/>
              <a:t>サポート</a:t>
            </a:r>
            <a:r>
              <a:rPr lang="en-US" altLang="ja-JP" sz="1600" dirty="0" smtClean="0"/>
              <a:t>OS</a:t>
            </a:r>
            <a:r>
              <a:rPr lang="ja-JP" altLang="en-US" sz="1600" dirty="0" smtClean="0"/>
              <a:t>：</a:t>
            </a:r>
            <a:r>
              <a:rPr lang="en-US" altLang="ja-JP" sz="1600" dirty="0" smtClean="0"/>
              <a:t>Android4.0</a:t>
            </a:r>
            <a:r>
              <a:rPr lang="ja-JP" altLang="en-US" sz="1600" dirty="0" smtClean="0"/>
              <a:t>以降推奨、</a:t>
            </a:r>
            <a:r>
              <a:rPr lang="en-US" altLang="ja-JP" sz="1600" dirty="0" smtClean="0"/>
              <a:t>iOS6.0</a:t>
            </a:r>
            <a:r>
              <a:rPr lang="ja-JP" altLang="en-US" sz="1600" dirty="0" smtClean="0"/>
              <a:t>以降推奨</a:t>
            </a:r>
          </a:p>
          <a:p>
            <a:r>
              <a:rPr lang="ja-JP" altLang="en-US" sz="1600" dirty="0" smtClean="0"/>
              <a:t>使用言語：</a:t>
            </a:r>
            <a:r>
              <a:rPr lang="en-US" altLang="ja-JP" sz="1600" dirty="0" smtClean="0"/>
              <a:t>html5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UTF-8</a:t>
            </a:r>
            <a:r>
              <a:rPr lang="ja-JP" altLang="en-US" sz="1600" dirty="0" smtClean="0"/>
              <a:t>）</a:t>
            </a:r>
            <a:r>
              <a:rPr lang="en-US" altLang="ja-JP" sz="1600" dirty="0" smtClean="0"/>
              <a:t>/ css3 / jQuery 2.13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6926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試験環境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8113" y="1268437"/>
            <a:ext cx="1871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35717" anchor="ctr"/>
          <a:lstStyle/>
          <a:p>
            <a:pPr marL="368300" indent="-368300" eaLnBrk="0" hangingPunct="0">
              <a:spcBef>
                <a:spcPts val="1200"/>
              </a:spcBef>
              <a:buClr>
                <a:schemeClr val="hlink"/>
              </a:buClr>
              <a:buSzPct val="50000"/>
              <a:defRPr/>
            </a:pPr>
            <a:r>
              <a:rPr lang="en-US" altLang="ja-JP" sz="1400" kern="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win</a:t>
            </a:r>
            <a:r>
              <a:rPr lang="ja-JP" altLang="en-US" sz="1400" kern="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版試験環境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234950" y="1628800"/>
          <a:ext cx="3816350" cy="1493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2117">
                  <a:extLst>
                    <a:ext uri="{9D8B030D-6E8A-4147-A177-3AD203B41FA5}"/>
                  </a:extLst>
                </a:gridCol>
                <a:gridCol w="1283341">
                  <a:extLst>
                    <a:ext uri="{9D8B030D-6E8A-4147-A177-3AD203B41FA5}"/>
                  </a:extLst>
                </a:gridCol>
                <a:gridCol w="1260892">
                  <a:extLst>
                    <a:ext uri="{9D8B030D-6E8A-4147-A177-3AD203B41FA5}"/>
                  </a:extLst>
                </a:gridCol>
              </a:tblGrid>
              <a:tr h="27426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OS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ブラウザ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試験範囲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Win8.1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IE 11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Win7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IE 11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正常系・異常系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Win7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IE 8-10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Win7</a:t>
                      </a:r>
                      <a:endParaRPr kumimoji="1" lang="ja-JP" altLang="en-US" sz="1000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Chrome</a:t>
                      </a:r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最新版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Win7</a:t>
                      </a:r>
                      <a:endParaRPr kumimoji="1" lang="ja-JP" altLang="en-US" sz="1000" dirty="0" smtClean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err="1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FireFox</a:t>
                      </a:r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最新版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91000" y="1292250"/>
            <a:ext cx="3454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35717" anchor="ctr"/>
          <a:lstStyle/>
          <a:p>
            <a:pPr marL="368300" indent="-368300" eaLnBrk="0" hangingPunct="0">
              <a:spcBef>
                <a:spcPts val="1200"/>
              </a:spcBef>
              <a:buClr>
                <a:schemeClr val="hlink"/>
              </a:buClr>
              <a:buSzPct val="50000"/>
              <a:defRPr/>
            </a:pPr>
            <a:r>
              <a:rPr lang="en-US" altLang="ja-JP" sz="1400" kern="0" dirty="0" err="1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iOS</a:t>
            </a:r>
            <a:r>
              <a:rPr lang="ja-JP" altLang="en-US" sz="1400" kern="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版試験環境</a:t>
            </a:r>
          </a:p>
        </p:txBody>
      </p: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4267200" y="1628800"/>
          <a:ext cx="4535487" cy="7618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9669">
                  <a:extLst>
                    <a:ext uri="{9D8B030D-6E8A-4147-A177-3AD203B41FA5}"/>
                  </a:extLst>
                </a:gridCol>
                <a:gridCol w="936104">
                  <a:extLst>
                    <a:ext uri="{9D8B030D-6E8A-4147-A177-3AD203B41FA5}"/>
                  </a:extLst>
                </a:gridCol>
                <a:gridCol w="1439714">
                  <a:extLst>
                    <a:ext uri="{9D8B030D-6E8A-4147-A177-3AD203B41FA5}"/>
                  </a:extLst>
                </a:gridCol>
              </a:tblGrid>
              <a:tr h="274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端末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OS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試験範囲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43751"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iPhone5s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8.2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正常系・異常系</a:t>
                      </a: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51"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iPad4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7.1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47638" y="3163317"/>
            <a:ext cx="1871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35717" anchor="ctr"/>
          <a:lstStyle/>
          <a:p>
            <a:pPr marL="368300" indent="-368300" eaLnBrk="0" hangingPunct="0">
              <a:spcBef>
                <a:spcPts val="1200"/>
              </a:spcBef>
              <a:buClr>
                <a:schemeClr val="hlink"/>
              </a:buClr>
              <a:buSzPct val="50000"/>
              <a:defRPr/>
            </a:pPr>
            <a:r>
              <a:rPr lang="en-US" altLang="ja-JP" sz="1400" kern="0" dirty="0" err="1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mac</a:t>
            </a:r>
            <a:r>
              <a:rPr lang="ja-JP" altLang="en-US" sz="1400" kern="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版試験環境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191000" y="2493987"/>
            <a:ext cx="345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35717" anchor="ctr"/>
          <a:lstStyle/>
          <a:p>
            <a:pPr marL="368300" indent="-368300" eaLnBrk="0" hangingPunct="0">
              <a:spcBef>
                <a:spcPts val="1200"/>
              </a:spcBef>
              <a:buClr>
                <a:schemeClr val="hlink"/>
              </a:buClr>
              <a:buSzPct val="50000"/>
              <a:defRPr/>
            </a:pPr>
            <a:r>
              <a:rPr lang="en-US" altLang="ja-JP" sz="1400" kern="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Android</a:t>
            </a:r>
            <a:r>
              <a:rPr lang="ja-JP" altLang="en-US" sz="1400" kern="0" dirty="0">
                <a:solidFill>
                  <a:srgbClr val="00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版試験環境</a:t>
            </a:r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4267200" y="2828950"/>
          <a:ext cx="4535487" cy="2468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59669">
                  <a:extLst>
                    <a:ext uri="{9D8B030D-6E8A-4147-A177-3AD203B41FA5}"/>
                  </a:extLst>
                </a:gridCol>
                <a:gridCol w="936104">
                  <a:extLst>
                    <a:ext uri="{9D8B030D-6E8A-4147-A177-3AD203B41FA5}"/>
                  </a:extLst>
                </a:gridCol>
                <a:gridCol w="1439714">
                  <a:extLst>
                    <a:ext uri="{9D8B030D-6E8A-4147-A177-3AD203B41FA5}"/>
                  </a:extLst>
                </a:gridCol>
              </a:tblGrid>
              <a:tr h="2742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端末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OS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試験範囲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fr-FR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AQUOS PHONE EX SHARP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4.1.2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正常系・異常系</a:t>
                      </a: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GALAXY S3 SC-06D </a:t>
                      </a:r>
                      <a:r>
                        <a:rPr lang="en-US" altLang="ja-JP" sz="1000" dirty="0" err="1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samsung</a:t>
                      </a:r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4.0.4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HTC J butterfly HTC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4.1.1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Nexus 7 (2013) </a:t>
                      </a:r>
                      <a:r>
                        <a:rPr lang="en-US" altLang="ja-JP" sz="1000" dirty="0" err="1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asus</a:t>
                      </a:r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4.3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PANTONE 6 SHARP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4.1.2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pt-BR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Xperia A Sony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4.1.2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en-US" altLang="ja-JP" sz="1000" dirty="0" err="1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Xperia</a:t>
                      </a:r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 VL Sony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4.0.4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pl-PL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Xperia Z1 SO-01F Sony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4.2.2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43788">
                <a:tc>
                  <a:txBody>
                    <a:bodyPr/>
                    <a:lstStyle/>
                    <a:p>
                      <a:r>
                        <a:rPr lang="pl-PL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Xperia Z1 SOL23 Sony 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4.2.2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5" name="表 14"/>
          <p:cNvGraphicFramePr>
            <a:graphicFrameLocks noGrp="1"/>
          </p:cNvGraphicFramePr>
          <p:nvPr/>
        </p:nvGraphicFramePr>
        <p:xfrm>
          <a:off x="257175" y="3517330"/>
          <a:ext cx="3816351" cy="5257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2117">
                  <a:extLst>
                    <a:ext uri="{9D8B030D-6E8A-4147-A177-3AD203B41FA5}"/>
                  </a:extLst>
                </a:gridCol>
                <a:gridCol w="1283341">
                  <a:extLst>
                    <a:ext uri="{9D8B030D-6E8A-4147-A177-3AD203B41FA5}"/>
                  </a:extLst>
                </a:gridCol>
                <a:gridCol w="1260893">
                  <a:extLst>
                    <a:ext uri="{9D8B030D-6E8A-4147-A177-3AD203B41FA5}"/>
                  </a:extLst>
                </a:gridCol>
              </a:tblGrid>
              <a:tr h="2742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OS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ブラウザ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試験範囲</a:t>
                      </a:r>
                      <a:endParaRPr kumimoji="1" lang="ja-JP" altLang="en-US" sz="1200" b="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43751">
                <a:tc>
                  <a:txBody>
                    <a:bodyPr/>
                    <a:lstStyle/>
                    <a:p>
                      <a:r>
                        <a:rPr kumimoji="1" lang="en-US" altLang="ja-JP" sz="1050" b="0" i="0" kern="1200" dirty="0" smtClean="0">
                          <a:solidFill>
                            <a:schemeClr val="dk1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OS X 10.9</a:t>
                      </a:r>
                      <a:endParaRPr kumimoji="1" lang="ja-JP" altLang="en-US" sz="105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Safari 7.0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正常系・異常系</a:t>
                      </a:r>
                      <a:endParaRPr kumimoji="1" lang="ja-JP" altLang="en-US" sz="10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91446" marR="91446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6" name="直線コネクタ 15"/>
          <p:cNvCxnSpPr/>
          <p:nvPr/>
        </p:nvCxnSpPr>
        <p:spPr bwMode="auto">
          <a:xfrm>
            <a:off x="1673225" y="1460525"/>
            <a:ext cx="23669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>
            <a:off x="1695450" y="3356992"/>
            <a:ext cx="236696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グループ化 21"/>
          <p:cNvGrpSpPr>
            <a:grpSpLocks/>
          </p:cNvGrpSpPr>
          <p:nvPr/>
        </p:nvGrpSpPr>
        <p:grpSpPr bwMode="auto">
          <a:xfrm>
            <a:off x="5691188" y="1476400"/>
            <a:ext cx="3111500" cy="1198562"/>
            <a:chOff x="6125834" y="1115276"/>
            <a:chExt cx="2450430" cy="1199696"/>
          </a:xfrm>
        </p:grpSpPr>
        <p:cxnSp>
          <p:nvCxnSpPr>
            <p:cNvPr id="19" name="直線コネクタ 18"/>
            <p:cNvCxnSpPr/>
            <p:nvPr/>
          </p:nvCxnSpPr>
          <p:spPr bwMode="auto">
            <a:xfrm>
              <a:off x="6334620" y="2314972"/>
              <a:ext cx="22416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直線コネクタ 19"/>
            <p:cNvCxnSpPr/>
            <p:nvPr/>
          </p:nvCxnSpPr>
          <p:spPr bwMode="auto">
            <a:xfrm>
              <a:off x="6125834" y="1115276"/>
              <a:ext cx="23916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正方形/長方形 19"/>
          <p:cNvSpPr>
            <a:spLocks noChangeArrowheads="1"/>
          </p:cNvSpPr>
          <p:nvPr/>
        </p:nvSpPr>
        <p:spPr bwMode="auto">
          <a:xfrm>
            <a:off x="4191000" y="5608662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000" b="1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ソニックス</a:t>
            </a:r>
            <a:r>
              <a:rPr lang="ja-JP" altLang="en-US" sz="1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、「</a:t>
            </a:r>
            <a:r>
              <a:rPr lang="en-US" altLang="ja-JP" sz="1000" b="1" dirty="0" err="1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Scirocco</a:t>
            </a:r>
            <a:r>
              <a:rPr lang="en-US" altLang="ja-JP" sz="1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Cloud</a:t>
            </a:r>
            <a:r>
              <a:rPr lang="ja-JP" altLang="en-US" sz="1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」</a:t>
            </a:r>
            <a:r>
              <a:rPr lang="en-US" altLang="ja-JP" sz="1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2014</a:t>
            </a:r>
            <a:r>
              <a:rPr lang="ja-JP" altLang="en-US" sz="1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年最新版「検証推奨端末</a:t>
            </a:r>
            <a:r>
              <a:rPr lang="en-US" altLang="ja-JP" sz="1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10</a:t>
            </a:r>
            <a:r>
              <a:rPr lang="ja-JP" altLang="en-US" sz="100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機種」</a:t>
            </a:r>
            <a:endParaRPr lang="en-US" altLang="ja-JP" sz="100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1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http</a:t>
            </a:r>
            <a:r>
              <a:rPr lang="en-US" altLang="ja-JP" sz="10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://www.sonix.asia/news_list/release/2014-03-04/</a:t>
            </a:r>
            <a:endParaRPr lang="ja-JP" altLang="en-US" sz="10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64288" y="6926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全体フロー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47664" y="260648"/>
            <a:ext cx="2880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1100" dirty="0" smtClean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赤い項目のページが当仕様書の範囲です</a:t>
            </a:r>
            <a:endParaRPr kumimoji="1" lang="ja-JP" altLang="en-US" sz="1100" dirty="0"/>
          </a:p>
        </p:txBody>
      </p:sp>
      <p:cxnSp>
        <p:nvCxnSpPr>
          <p:cNvPr id="6" name="カギ線コネクタ 52"/>
          <p:cNvCxnSpPr>
            <a:stCxn id="7" idx="2"/>
            <a:endCxn id="8" idx="0"/>
          </p:cNvCxnSpPr>
          <p:nvPr/>
        </p:nvCxnSpPr>
        <p:spPr>
          <a:xfrm rot="16200000" flipH="1">
            <a:off x="3496410" y="301181"/>
            <a:ext cx="618971" cy="4484537"/>
          </a:xfrm>
          <a:prstGeom prst="bentConnector3">
            <a:avLst>
              <a:gd name="adj1" fmla="val 55756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nashino\Desktop\v65oai7fxn47qv9nect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219" y="1229150"/>
            <a:ext cx="1004815" cy="100481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5508104" y="2852936"/>
            <a:ext cx="1080120" cy="16107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機種名</a:t>
            </a: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en-US" altLang="ja-JP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TOP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195736" y="692695"/>
            <a:ext cx="1153106" cy="15374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NWG</a:t>
            </a:r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公式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en-US" altLang="ja-JP" sz="105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Newgin.co.jp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9183" y="732146"/>
            <a:ext cx="173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露出先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9" y="284364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今回制作するサイト</a:t>
            </a: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99592" y="4941168"/>
            <a:ext cx="1080120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特徴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51720" y="4941168"/>
            <a:ext cx="1080120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スペック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4" name="カギ線コネクタ 52"/>
          <p:cNvCxnSpPr/>
          <p:nvPr/>
        </p:nvCxnSpPr>
        <p:spPr>
          <a:xfrm rot="5400000">
            <a:off x="3469153" y="2398161"/>
            <a:ext cx="477502" cy="4608512"/>
          </a:xfrm>
          <a:prstGeom prst="bentConnector3">
            <a:avLst>
              <a:gd name="adj1" fmla="val 40052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203848" y="4941168"/>
            <a:ext cx="1080120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ゲーム</a:t>
            </a: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フロー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16" name="直線コネクタ 15"/>
          <p:cNvCxnSpPr>
            <a:stCxn id="9" idx="2"/>
          </p:cNvCxnSpPr>
          <p:nvPr/>
        </p:nvCxnSpPr>
        <p:spPr>
          <a:xfrm flipH="1">
            <a:off x="2771800" y="2230170"/>
            <a:ext cx="489" cy="334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555776" y="4653136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707904" y="4653136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4355976" y="4941168"/>
            <a:ext cx="1080120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演出一覧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4860032" y="4653136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508104" y="4941168"/>
            <a:ext cx="1080120" cy="14401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激レア</a:t>
            </a:r>
            <a:endParaRPr kumimoji="1" lang="en-US" altLang="ja-JP" sz="12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2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演出</a:t>
            </a:r>
            <a:endParaRPr kumimoji="1" lang="ja-JP" altLang="en-US" sz="12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6012160" y="4653136"/>
            <a:ext cx="0" cy="28803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419872" y="692696"/>
            <a:ext cx="1153106" cy="15374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版権元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サイト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H="1">
            <a:off x="3995447" y="2230170"/>
            <a:ext cx="489" cy="334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06878" y="2699012"/>
            <a:ext cx="88946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164288" y="6926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23528" y="1196748"/>
          <a:ext cx="8568953" cy="5244589"/>
        </p:xfrm>
        <a:graphic>
          <a:graphicData uri="http://schemas.openxmlformats.org/drawingml/2006/table">
            <a:tbl>
              <a:tblPr/>
              <a:tblGrid>
                <a:gridCol w="1927830"/>
                <a:gridCol w="733273"/>
                <a:gridCol w="733273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  <a:gridCol w="191651"/>
              </a:tblGrid>
              <a:tr h="27603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タイトル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開始日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〆切日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20"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月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年</a:t>
                      </a:r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月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7603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11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12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13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14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16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17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18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19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21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22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23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24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26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27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28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29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30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1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3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4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5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6</a:t>
                      </a: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7</a:t>
                      </a:r>
                      <a:endParaRPr lang="en-US" altLang="ja-JP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【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機種名</a:t>
                      </a:r>
                      <a:r>
                        <a:rPr lang="en-US" altLang="ja-JP" sz="900" b="0" i="0" u="none" strike="noStrike" dirty="0" smtClean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】</a:t>
                      </a:r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制作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2014/04/11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2014/05/07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ご注文</a:t>
                      </a:r>
                    </a:p>
                  </a:txBody>
                  <a:tcPr marL="106739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2014/04/11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2014/04/14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■基本設計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106739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2014/04/14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2014/04/15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仕様書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2014/04/14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2014/04/14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└貴社ご確認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2014/04/15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2014/04/15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 dirty="0" smtClean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素材ご提供</a:t>
                      </a:r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2014/04/15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2014/04/15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■詳細設計（デザイン制作）</a:t>
                      </a:r>
                    </a:p>
                  </a:txBody>
                  <a:tcPr marL="106739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2014/04/16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2014/04/23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デザイン制作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2014/04/16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2014/04/20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└貴社ご確認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2014/04/21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2014/04/21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 dirty="0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デザイン修正期間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2014/04/22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2014/04/23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FIX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2014/04/23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2014/04/23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■コーディング　動作試験含む</a:t>
                      </a:r>
                    </a:p>
                  </a:txBody>
                  <a:tcPr marL="106739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2014/04/24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2014/04/28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html5/css3</a:t>
                      </a:r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コーディング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2014/04/24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2014/04/28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■納品～御検収</a:t>
                      </a:r>
                    </a:p>
                  </a:txBody>
                  <a:tcPr marL="106739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2014/04/30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2014/05/07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8686"/>
                    </a:solidFill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データ納品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2014/04/30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2014/04/30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御検収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2014/05/01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2014/05/02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修正対応期間</a:t>
                      </a:r>
                    </a:p>
                  </a:txBody>
                  <a:tcPr marL="213478" marR="5930" marT="593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2014/05/01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2014/05/07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　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1427"/>
                    </a:solidFill>
                  </a:tcPr>
                </a:tc>
              </a:tr>
            </a:tbl>
          </a:graphicData>
        </a:graphic>
      </p:graphicFrame>
      <p:sp>
        <p:nvSpPr>
          <p:cNvPr id="9" name="タイトル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実施スケジュール</a:t>
            </a:r>
            <a:endParaRPr kumimoji="1" lang="ja-JP" altLang="en-US" dirty="0"/>
          </a:p>
        </p:txBody>
      </p:sp>
      <p:sp>
        <p:nvSpPr>
          <p:cNvPr id="49" name="スライド番号プレースホルダ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z="110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pPr/>
              <a:t>6</a:t>
            </a:fld>
            <a:endParaRPr kumimoji="1" lang="ja-JP" altLang="en-US" sz="110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64288" y="6926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2714144"/>
            <a:ext cx="6192688" cy="193899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実施スケジュール（分析期間含む）を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記載してください。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既に別途管理されているファイルがある場合、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その旨をご連絡ください。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1.</a:t>
            </a:r>
            <a:r>
              <a:rPr lang="ja-JP" altLang="en-US" dirty="0" smtClean="0"/>
              <a:t> </a:t>
            </a:r>
            <a:r>
              <a:rPr lang="en-US" altLang="ja-JP" dirty="0" smtClean="0"/>
              <a:t>PC</a:t>
            </a:r>
            <a:r>
              <a:rPr lang="ja-JP" altLang="en-US" dirty="0" smtClean="0"/>
              <a:t>版機種サイト </a:t>
            </a:r>
            <a:r>
              <a:rPr lang="en-US" altLang="ja-JP" dirty="0" smtClean="0"/>
              <a:t>-</a:t>
            </a:r>
            <a:r>
              <a:rPr lang="ja-JP" altLang="en-US" dirty="0" smtClean="0"/>
              <a:t> トップ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7560143" y="150912"/>
            <a:ext cx="1332337" cy="325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A-OTF ゴシックMB101 Pro B" pitchFamily="34" charset="-128"/>
                <a:ea typeface="A-OTF ゴシックMB101 Pro B" pitchFamily="34" charset="-128"/>
              </a:rPr>
              <a:t>PC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727891" y="4278199"/>
            <a:ext cx="4098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XHTML/CSS2.1/</a:t>
            </a:r>
            <a:r>
              <a:rPr kumimoji="1"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Jquery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grpSp>
        <p:nvGrpSpPr>
          <p:cNvPr id="97" name="グループ化 96"/>
          <p:cNvGrpSpPr/>
          <p:nvPr/>
        </p:nvGrpSpPr>
        <p:grpSpPr>
          <a:xfrm>
            <a:off x="396029" y="893001"/>
            <a:ext cx="4149881" cy="3184071"/>
            <a:chOff x="396029" y="893001"/>
            <a:chExt cx="4149881" cy="3184071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850" y="1122040"/>
              <a:ext cx="4149060" cy="2364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正方形/長方形 53"/>
            <p:cNvSpPr/>
            <p:nvPr/>
          </p:nvSpPr>
          <p:spPr>
            <a:xfrm>
              <a:off x="396029" y="1072926"/>
              <a:ext cx="4138631" cy="3004146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5" name="Picture 10" descr="C:\Users\nashino\Desktop\10bd6cab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152550"/>
              <a:ext cx="1071911" cy="600422"/>
            </a:xfrm>
            <a:prstGeom prst="rect">
              <a:avLst/>
            </a:prstGeom>
            <a:noFill/>
          </p:spPr>
        </p:pic>
        <p:grpSp>
          <p:nvGrpSpPr>
            <p:cNvPr id="56" name="グループ化 55"/>
            <p:cNvGrpSpPr/>
            <p:nvPr/>
          </p:nvGrpSpPr>
          <p:grpSpPr>
            <a:xfrm>
              <a:off x="1612357" y="1433579"/>
              <a:ext cx="1430823" cy="197088"/>
              <a:chOff x="3046957" y="1134324"/>
              <a:chExt cx="1430823" cy="306814"/>
            </a:xfrm>
          </p:grpSpPr>
          <p:sp>
            <p:nvSpPr>
              <p:cNvPr id="57" name="角丸四角形 56"/>
              <p:cNvSpPr/>
              <p:nvPr/>
            </p:nvSpPr>
            <p:spPr>
              <a:xfrm>
                <a:off x="3046957" y="1135618"/>
                <a:ext cx="711443" cy="305520"/>
              </a:xfrm>
              <a:prstGeom prst="roundRect">
                <a:avLst>
                  <a:gd name="adj" fmla="val 0"/>
                </a:avLst>
              </a:prstGeom>
              <a:solidFill>
                <a:srgbClr val="C00000">
                  <a:alpha val="67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600" dirty="0" smtClean="0"/>
                  <a:t>009</a:t>
                </a:r>
                <a:r>
                  <a:rPr kumimoji="1" lang="ja-JP" altLang="en-US" sz="600" dirty="0" smtClean="0"/>
                  <a:t>とは</a:t>
                </a:r>
                <a:endParaRPr kumimoji="1" lang="ja-JP" altLang="en-US" sz="600" dirty="0"/>
              </a:p>
            </p:txBody>
          </p:sp>
          <p:sp>
            <p:nvSpPr>
              <p:cNvPr id="58" name="角丸四角形 57"/>
              <p:cNvSpPr/>
              <p:nvPr/>
            </p:nvSpPr>
            <p:spPr>
              <a:xfrm>
                <a:off x="3771900" y="1134324"/>
                <a:ext cx="705880" cy="305520"/>
              </a:xfrm>
              <a:prstGeom prst="roundRect">
                <a:avLst>
                  <a:gd name="adj" fmla="val 0"/>
                </a:avLst>
              </a:prstGeom>
              <a:solidFill>
                <a:srgbClr val="C00000">
                  <a:alpha val="67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600" dirty="0" smtClean="0"/>
                  <a:t>RE:CYBORG</a:t>
                </a:r>
                <a:r>
                  <a:rPr lang="ja-JP" altLang="en-US" sz="600" dirty="0" smtClean="0"/>
                  <a:t>とは</a:t>
                </a:r>
                <a:endParaRPr kumimoji="1" lang="ja-JP" altLang="en-US" sz="600" dirty="0"/>
              </a:p>
            </p:txBody>
          </p:sp>
        </p:grpSp>
        <p:grpSp>
          <p:nvGrpSpPr>
            <p:cNvPr id="59" name="グループ化 29"/>
            <p:cNvGrpSpPr/>
            <p:nvPr/>
          </p:nvGrpSpPr>
          <p:grpSpPr>
            <a:xfrm>
              <a:off x="3047999" y="1444079"/>
              <a:ext cx="1429360" cy="184722"/>
              <a:chOff x="1635227" y="2505139"/>
              <a:chExt cx="2018137" cy="271104"/>
            </a:xfrm>
          </p:grpSpPr>
          <p:sp>
            <p:nvSpPr>
              <p:cNvPr id="60" name="角丸四角形 59"/>
              <p:cNvSpPr/>
              <p:nvPr/>
            </p:nvSpPr>
            <p:spPr>
              <a:xfrm>
                <a:off x="1635227" y="2505139"/>
                <a:ext cx="1002635" cy="271104"/>
              </a:xfrm>
              <a:prstGeom prst="roundRect">
                <a:avLst>
                  <a:gd name="adj" fmla="val 0"/>
                </a:avLst>
              </a:prstGeom>
              <a:solidFill>
                <a:srgbClr val="C00000">
                  <a:alpha val="67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700" dirty="0" smtClean="0"/>
                  <a:t>本編無料</a:t>
                </a:r>
                <a:endParaRPr kumimoji="1" lang="ja-JP" altLang="en-US" sz="700" dirty="0"/>
              </a:p>
            </p:txBody>
          </p:sp>
          <p:sp>
            <p:nvSpPr>
              <p:cNvPr id="61" name="角丸四角形 60"/>
              <p:cNvSpPr/>
              <p:nvPr/>
            </p:nvSpPr>
            <p:spPr>
              <a:xfrm>
                <a:off x="2657604" y="2508997"/>
                <a:ext cx="995760" cy="267234"/>
              </a:xfrm>
              <a:prstGeom prst="roundRect">
                <a:avLst>
                  <a:gd name="adj" fmla="val 0"/>
                </a:avLst>
              </a:prstGeom>
              <a:solidFill>
                <a:srgbClr val="C00000">
                  <a:alpha val="67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600" dirty="0" smtClean="0"/>
                  <a:t>書き下ろしマンガ</a:t>
                </a:r>
                <a:endParaRPr kumimoji="1" lang="ja-JP" altLang="en-US" sz="600" dirty="0"/>
              </a:p>
            </p:txBody>
          </p:sp>
        </p:grpSp>
        <p:sp>
          <p:nvSpPr>
            <p:cNvPr id="62" name="角丸四角形 61"/>
            <p:cNvSpPr/>
            <p:nvPr/>
          </p:nvSpPr>
          <p:spPr>
            <a:xfrm>
              <a:off x="400051" y="3424180"/>
              <a:ext cx="1435646" cy="456289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US" altLang="ja-JP" sz="400" dirty="0" smtClean="0"/>
            </a:p>
            <a:p>
              <a:r>
                <a:rPr kumimoji="1" lang="en-US" altLang="ja-JP" sz="700" dirty="0" smtClean="0"/>
                <a:t>009</a:t>
              </a:r>
              <a:r>
                <a:rPr kumimoji="1" lang="ja-JP" altLang="en-US" sz="700" dirty="0" smtClean="0"/>
                <a:t>公式サイト更新情報</a:t>
              </a:r>
              <a:endParaRPr kumimoji="1" lang="en-US" altLang="ja-JP" sz="700" dirty="0" smtClean="0"/>
            </a:p>
            <a:p>
              <a:r>
                <a:rPr lang="en-US" altLang="ja-JP" sz="500" dirty="0" smtClean="0"/>
                <a:t>【20140510】</a:t>
              </a:r>
              <a:r>
                <a:rPr lang="ja-JP" altLang="en-US" sz="500" dirty="0" smtClean="0"/>
                <a:t>○ ○ ○ ○ ○ ○○ ○ ○ ○ ○</a:t>
              </a:r>
              <a:endParaRPr lang="en-US" altLang="ja-JP" sz="500" dirty="0" smtClean="0"/>
            </a:p>
            <a:p>
              <a:r>
                <a:rPr lang="en-US" altLang="ja-JP" sz="500" dirty="0" smtClean="0"/>
                <a:t>【20140510】</a:t>
              </a:r>
              <a:r>
                <a:rPr lang="ja-JP" altLang="en-US" sz="500" dirty="0" smtClean="0"/>
                <a:t>○ ○ ○ ○ ○ ○○ ○ ○ ○ ○</a:t>
              </a:r>
            </a:p>
            <a:p>
              <a:r>
                <a:rPr lang="en-US" altLang="ja-JP" sz="500" dirty="0" smtClean="0"/>
                <a:t>【20140510】</a:t>
              </a:r>
              <a:r>
                <a:rPr lang="ja-JP" altLang="en-US" sz="500" dirty="0" smtClean="0"/>
                <a:t>○ ○ ○ ○ ○ ○○ ○ ○ ○ ○</a:t>
              </a:r>
              <a:endParaRPr lang="en-US" altLang="ja-JP" sz="500" dirty="0" smtClean="0"/>
            </a:p>
            <a:p>
              <a:r>
                <a:rPr lang="en-US" altLang="ja-JP" sz="500" dirty="0" smtClean="0"/>
                <a:t>【20140510】</a:t>
              </a:r>
              <a:r>
                <a:rPr lang="ja-JP" altLang="en-US" sz="500" dirty="0" smtClean="0"/>
                <a:t>○ ○ ○ ○ ○ ○○ ○ ○ ○ ○</a:t>
              </a:r>
            </a:p>
            <a:p>
              <a:endParaRPr kumimoji="1" lang="ja-JP" altLang="en-US" sz="500" dirty="0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400050" y="893001"/>
              <a:ext cx="4143375" cy="2503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4" name="Picture 2" descr="C:\Users\nashino\Desktop\v65oai7fxn47qv9nectx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4057" y="934124"/>
              <a:ext cx="130765" cy="130765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65" name="正方形/長方形 64"/>
            <p:cNvSpPr/>
            <p:nvPr/>
          </p:nvSpPr>
          <p:spPr>
            <a:xfrm>
              <a:off x="4344702" y="940025"/>
              <a:ext cx="139260" cy="1392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/>
                <a:t>f</a:t>
              </a:r>
              <a:endParaRPr kumimoji="1" lang="ja-JP" altLang="en-US" sz="1200" dirty="0"/>
            </a:p>
          </p:txBody>
        </p:sp>
        <p:sp>
          <p:nvSpPr>
            <p:cNvPr id="66" name="角丸四角形 65"/>
            <p:cNvSpPr/>
            <p:nvPr/>
          </p:nvSpPr>
          <p:spPr>
            <a:xfrm>
              <a:off x="398884" y="3874534"/>
              <a:ext cx="4143375" cy="202165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800" dirty="0" smtClean="0"/>
                <a:t>Copyright </a:t>
              </a:r>
              <a:r>
                <a:rPr kumimoji="1" lang="en-US" altLang="ja-JP" sz="800" dirty="0" err="1" smtClean="0"/>
                <a:t>xxxxxxxxxxxx</a:t>
              </a:r>
              <a:endParaRPr kumimoji="1" lang="ja-JP" altLang="en-US" sz="1050" dirty="0"/>
            </a:p>
          </p:txBody>
        </p:sp>
        <p:pic>
          <p:nvPicPr>
            <p:cNvPr id="67" name="Picture 3" descr="C:\Users\nashino\Desktop\n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8312" y="953393"/>
              <a:ext cx="387316" cy="180454"/>
            </a:xfrm>
            <a:prstGeom prst="rect">
              <a:avLst/>
            </a:prstGeom>
            <a:noFill/>
          </p:spPr>
        </p:pic>
        <p:grpSp>
          <p:nvGrpSpPr>
            <p:cNvPr id="68" name="グループ化 46"/>
            <p:cNvGrpSpPr/>
            <p:nvPr/>
          </p:nvGrpSpPr>
          <p:grpSpPr>
            <a:xfrm>
              <a:off x="3492549" y="1805334"/>
              <a:ext cx="945595" cy="635343"/>
              <a:chOff x="544413" y="2114153"/>
              <a:chExt cx="945595" cy="635343"/>
            </a:xfrm>
          </p:grpSpPr>
          <p:sp>
            <p:nvSpPr>
              <p:cNvPr id="69" name="角丸四角形 68"/>
              <p:cNvSpPr/>
              <p:nvPr/>
            </p:nvSpPr>
            <p:spPr>
              <a:xfrm>
                <a:off x="544413" y="2114153"/>
                <a:ext cx="945595" cy="635343"/>
              </a:xfrm>
              <a:prstGeom prst="roundRect">
                <a:avLst>
                  <a:gd name="adj" fmla="val 0"/>
                </a:avLst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ja-JP" sz="600" dirty="0" smtClean="0"/>
              </a:p>
              <a:p>
                <a:pPr algn="ctr"/>
                <a:endParaRPr lang="en-US" altLang="ja-JP" sz="600" dirty="0" smtClean="0"/>
              </a:p>
              <a:p>
                <a:pPr algn="ctr"/>
                <a:endParaRPr lang="en-US" altLang="ja-JP" sz="600" dirty="0" smtClean="0"/>
              </a:p>
              <a:p>
                <a:pPr algn="ctr"/>
                <a:endParaRPr lang="en-US" altLang="ja-JP" sz="600" dirty="0" smtClean="0"/>
              </a:p>
              <a:p>
                <a:pPr algn="ctr"/>
                <a:endParaRPr lang="en-US" altLang="ja-JP" sz="600" dirty="0" smtClean="0"/>
              </a:p>
              <a:p>
                <a:pPr algn="ctr"/>
                <a:r>
                  <a:rPr lang="ja-JP" altLang="en-US" sz="600" dirty="0" smtClean="0"/>
                  <a:t>プロモーションムービー</a:t>
                </a:r>
                <a:endParaRPr kumimoji="1" lang="ja-JP" altLang="en-US" sz="600" dirty="0"/>
              </a:p>
            </p:txBody>
          </p:sp>
          <p:grpSp>
            <p:nvGrpSpPr>
              <p:cNvPr id="70" name="グループ化 43"/>
              <p:cNvGrpSpPr/>
              <p:nvPr/>
            </p:nvGrpSpPr>
            <p:grpSpPr>
              <a:xfrm>
                <a:off x="831403" y="2200673"/>
                <a:ext cx="327646" cy="373241"/>
                <a:chOff x="4106462" y="2301118"/>
                <a:chExt cx="695326" cy="792087"/>
              </a:xfrm>
            </p:grpSpPr>
            <p:sp>
              <p:nvSpPr>
                <p:cNvPr id="71" name="円/楕円 70"/>
                <p:cNvSpPr/>
                <p:nvPr/>
              </p:nvSpPr>
              <p:spPr>
                <a:xfrm>
                  <a:off x="4106462" y="2311055"/>
                  <a:ext cx="695326" cy="695326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400" dirty="0"/>
                </a:p>
              </p:txBody>
            </p:sp>
            <p:sp>
              <p:nvSpPr>
                <p:cNvPr id="72" name="正方形/長方形 71"/>
                <p:cNvSpPr/>
                <p:nvPr/>
              </p:nvSpPr>
              <p:spPr>
                <a:xfrm rot="5400000">
                  <a:off x="4065311" y="2427733"/>
                  <a:ext cx="792087" cy="5388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1050" dirty="0" smtClean="0">
                      <a:solidFill>
                        <a:schemeClr val="bg1"/>
                      </a:solidFill>
                    </a:rPr>
                    <a:t>▲</a:t>
                  </a:r>
                  <a:endParaRPr lang="ja-JP" altLang="en-US" sz="105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73" name="角丸四角形 72"/>
            <p:cNvSpPr/>
            <p:nvPr/>
          </p:nvSpPr>
          <p:spPr>
            <a:xfrm>
              <a:off x="1830288" y="3421898"/>
              <a:ext cx="2703611" cy="456289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en-US" altLang="ja-JP" sz="400" dirty="0" smtClean="0"/>
            </a:p>
            <a:p>
              <a:endParaRPr lang="en-US" altLang="ja-JP" sz="400" dirty="0" smtClean="0"/>
            </a:p>
            <a:p>
              <a:r>
                <a:rPr lang="en-US" altLang="ja-JP" sz="500" dirty="0" smtClean="0"/>
                <a:t>【20140510】</a:t>
              </a:r>
              <a:r>
                <a:rPr lang="ja-JP" altLang="en-US" sz="500" dirty="0" smtClean="0"/>
                <a:t>○ ○ ○ ○ ○ ○○ ○ ○ ○ ○</a:t>
              </a:r>
              <a:endParaRPr lang="en-US" altLang="ja-JP" sz="500" dirty="0" smtClean="0"/>
            </a:p>
            <a:p>
              <a:r>
                <a:rPr lang="en-US" altLang="ja-JP" sz="500" dirty="0" smtClean="0"/>
                <a:t>【20140510】</a:t>
              </a:r>
              <a:r>
                <a:rPr lang="ja-JP" altLang="en-US" sz="500" dirty="0" smtClean="0"/>
                <a:t>○ ○ ○ ○ ○ ○○ ○ ○ ○ ○</a:t>
              </a:r>
            </a:p>
            <a:p>
              <a:r>
                <a:rPr lang="en-US" altLang="ja-JP" sz="500" dirty="0" smtClean="0"/>
                <a:t>【20140510】</a:t>
              </a:r>
              <a:r>
                <a:rPr lang="ja-JP" altLang="en-US" sz="500" dirty="0" smtClean="0"/>
                <a:t>○ ○ ○ ○ ○ ○○ ○ ○ ○ ○</a:t>
              </a:r>
              <a:endParaRPr lang="en-US" altLang="ja-JP" sz="500" dirty="0" smtClean="0"/>
            </a:p>
            <a:p>
              <a:r>
                <a:rPr lang="en-US" altLang="ja-JP" sz="500" dirty="0" smtClean="0"/>
                <a:t>【20140510】</a:t>
              </a:r>
              <a:r>
                <a:rPr lang="ja-JP" altLang="en-US" sz="500" dirty="0" smtClean="0"/>
                <a:t>○ ○ ○ ○ ○ ○○ ○ ○ ○ ○</a:t>
              </a:r>
            </a:p>
            <a:p>
              <a:endParaRPr kumimoji="1" lang="ja-JP" altLang="en-US" sz="500" dirty="0"/>
            </a:p>
          </p:txBody>
        </p:sp>
        <p:grpSp>
          <p:nvGrpSpPr>
            <p:cNvPr id="74" name="グループ化 41"/>
            <p:cNvGrpSpPr/>
            <p:nvPr/>
          </p:nvGrpSpPr>
          <p:grpSpPr>
            <a:xfrm>
              <a:off x="3659510" y="3029312"/>
              <a:ext cx="792088" cy="695326"/>
              <a:chOff x="3750568" y="2866256"/>
              <a:chExt cx="792088" cy="695326"/>
            </a:xfrm>
          </p:grpSpPr>
          <p:sp>
            <p:nvSpPr>
              <p:cNvPr id="75" name="円/楕円 74"/>
              <p:cNvSpPr/>
              <p:nvPr/>
            </p:nvSpPr>
            <p:spPr>
              <a:xfrm>
                <a:off x="3791719" y="2866256"/>
                <a:ext cx="695326" cy="695326"/>
              </a:xfrm>
              <a:prstGeom prst="ellipse">
                <a:avLst/>
              </a:prstGeom>
              <a:solidFill>
                <a:srgbClr val="C00000">
                  <a:alpha val="67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00" dirty="0"/>
              </a:p>
            </p:txBody>
          </p:sp>
          <p:sp>
            <p:nvSpPr>
              <p:cNvPr id="76" name="正方形/長方形 75"/>
              <p:cNvSpPr/>
              <p:nvPr/>
            </p:nvSpPr>
            <p:spPr>
              <a:xfrm>
                <a:off x="3750568" y="2902074"/>
                <a:ext cx="792088" cy="5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1050" dirty="0" smtClean="0">
                    <a:solidFill>
                      <a:schemeClr val="bg1"/>
                    </a:solidFill>
                  </a:rPr>
                  <a:t>♪</a:t>
                </a:r>
                <a:endParaRPr lang="en-US" altLang="ja-JP" sz="105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altLang="ja-JP" sz="1050" dirty="0" smtClean="0">
                    <a:solidFill>
                      <a:schemeClr val="bg1"/>
                    </a:solidFill>
                  </a:rPr>
                  <a:t>SOUND</a:t>
                </a:r>
              </a:p>
              <a:p>
                <a:pPr algn="ctr"/>
                <a:r>
                  <a:rPr lang="en-US" altLang="ja-JP" sz="1050" dirty="0" smtClean="0">
                    <a:solidFill>
                      <a:schemeClr val="bg1"/>
                    </a:solidFill>
                  </a:rPr>
                  <a:t>OFF</a:t>
                </a:r>
                <a:endParaRPr lang="ja-JP" altLang="en-US" sz="105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9" name="Picture 2" descr="C:\Users\shinano\Desktop\cdef8377.png"/>
            <p:cNvPicPr>
              <a:picLocks noChangeAspect="1" noChangeArrowheads="1"/>
            </p:cNvPicPr>
            <p:nvPr/>
          </p:nvPicPr>
          <p:blipFill>
            <a:blip r:embed="rId6" cstate="print"/>
            <a:srcRect l="5962" t="8765" r="68997"/>
            <a:stretch>
              <a:fillRect/>
            </a:stretch>
          </p:blipFill>
          <p:spPr bwMode="auto">
            <a:xfrm>
              <a:off x="539552" y="1844824"/>
              <a:ext cx="728813" cy="1444978"/>
            </a:xfrm>
            <a:prstGeom prst="rect">
              <a:avLst/>
            </a:prstGeom>
            <a:noFill/>
          </p:spPr>
        </p:pic>
        <p:sp>
          <p:nvSpPr>
            <p:cNvPr id="80" name="テキスト ボックス 79"/>
            <p:cNvSpPr txBox="1"/>
            <p:nvPr/>
          </p:nvSpPr>
          <p:spPr>
            <a:xfrm>
              <a:off x="950943" y="2765581"/>
              <a:ext cx="23249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『</a:t>
              </a:r>
              <a:r>
                <a:rPr lang="ja-JP" altLang="en-US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加速装置！</a:t>
              </a:r>
              <a:r>
                <a:rPr lang="en-US" altLang="ja-JP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』</a:t>
              </a:r>
            </a:p>
            <a:p>
              <a:r>
                <a:rPr lang="ja-JP" altLang="en-US" sz="1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驚異のゲームスピードを体感せよ！</a:t>
              </a:r>
              <a:endParaRPr lang="en-US" altLang="ja-JP" sz="1000" dirty="0" smtClean="0">
                <a:solidFill>
                  <a:srgbClr val="FFC000"/>
                </a:solidFill>
                <a:latin typeface="A-OTF ゴシックMB101 Pro H" pitchFamily="34" charset="-128"/>
                <a:ea typeface="A-OTF ゴシックMB101 Pro H" pitchFamily="34" charset="-128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1252590" y="1772816"/>
              <a:ext cx="172819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大当り確率</a:t>
              </a:r>
              <a:endParaRPr lang="en-US" altLang="ja-JP" sz="1000" dirty="0" smtClean="0">
                <a:solidFill>
                  <a:srgbClr val="FFC000"/>
                </a:solidFill>
                <a:latin typeface="A-OTF ゴシックMB101 Pro H" pitchFamily="34" charset="-128"/>
                <a:ea typeface="A-OTF ゴシックMB101 Pro H" pitchFamily="34" charset="-128"/>
              </a:endParaRPr>
            </a:p>
            <a:p>
              <a:r>
                <a:rPr lang="ja-JP" altLang="en-US" sz="1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約</a:t>
              </a:r>
              <a:r>
                <a:rPr lang="en-US" altLang="ja-JP" sz="1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1/</a:t>
              </a:r>
              <a:r>
                <a:rPr lang="en-US" altLang="ja-JP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300</a:t>
              </a:r>
            </a:p>
            <a:p>
              <a:r>
                <a:rPr lang="en-US" altLang="ja-JP" sz="1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ST</a:t>
              </a:r>
              <a:r>
                <a:rPr lang="ja-JP" altLang="en-US" sz="1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継続期待値</a:t>
              </a:r>
              <a:endParaRPr lang="en-US" altLang="ja-JP" sz="1000" dirty="0" smtClean="0">
                <a:solidFill>
                  <a:srgbClr val="FFC000"/>
                </a:solidFill>
                <a:latin typeface="A-OTF ゴシックMB101 Pro H" pitchFamily="34" charset="-128"/>
                <a:ea typeface="A-OTF ゴシックMB101 Pro H" pitchFamily="34" charset="-128"/>
              </a:endParaRPr>
            </a:p>
            <a:p>
              <a:r>
                <a:rPr lang="ja-JP" altLang="en-US" sz="1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約</a:t>
              </a:r>
              <a:r>
                <a:rPr lang="en-US" altLang="ja-JP" sz="2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90</a:t>
              </a:r>
              <a:r>
                <a:rPr lang="en-US" altLang="ja-JP" sz="1000" dirty="0" smtClean="0">
                  <a:solidFill>
                    <a:srgbClr val="FFC000"/>
                  </a:solidFill>
                  <a:latin typeface="A-OTF ゴシックMB101 Pro H" pitchFamily="34" charset="-128"/>
                  <a:ea typeface="A-OTF ゴシックMB101 Pro H" pitchFamily="34" charset="-128"/>
                </a:rPr>
                <a:t>%</a:t>
              </a:r>
            </a:p>
          </p:txBody>
        </p:sp>
        <p:grpSp>
          <p:nvGrpSpPr>
            <p:cNvPr id="82" name="グループ化 81"/>
            <p:cNvGrpSpPr/>
            <p:nvPr/>
          </p:nvGrpSpPr>
          <p:grpSpPr>
            <a:xfrm>
              <a:off x="1609511" y="1148486"/>
              <a:ext cx="2860076" cy="262398"/>
              <a:chOff x="1609511" y="1104070"/>
              <a:chExt cx="2973872" cy="306814"/>
            </a:xfrm>
          </p:grpSpPr>
          <p:grpSp>
            <p:nvGrpSpPr>
              <p:cNvPr id="83" name="グループ化 54"/>
              <p:cNvGrpSpPr/>
              <p:nvPr/>
            </p:nvGrpSpPr>
            <p:grpSpPr>
              <a:xfrm>
                <a:off x="1609511" y="1104070"/>
                <a:ext cx="2386425" cy="306814"/>
                <a:chOff x="1609511" y="1104070"/>
                <a:chExt cx="2865002" cy="306814"/>
              </a:xfrm>
            </p:grpSpPr>
            <p:grpSp>
              <p:nvGrpSpPr>
                <p:cNvPr id="85" name="グループ化 43"/>
                <p:cNvGrpSpPr/>
                <p:nvPr/>
              </p:nvGrpSpPr>
              <p:grpSpPr>
                <a:xfrm>
                  <a:off x="1609511" y="1104070"/>
                  <a:ext cx="1430823" cy="306814"/>
                  <a:chOff x="3046957" y="1134324"/>
                  <a:chExt cx="1430823" cy="306814"/>
                </a:xfrm>
              </p:grpSpPr>
              <p:sp>
                <p:nvSpPr>
                  <p:cNvPr id="89" name="角丸四角形 88"/>
                  <p:cNvSpPr/>
                  <p:nvPr/>
                </p:nvSpPr>
                <p:spPr>
                  <a:xfrm>
                    <a:off x="3046957" y="1135618"/>
                    <a:ext cx="711443" cy="30552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0000">
                      <a:alpha val="67000"/>
                    </a:srgb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600" dirty="0" smtClean="0"/>
                      <a:t>特徴</a:t>
                    </a:r>
                    <a:endParaRPr kumimoji="1" lang="ja-JP" altLang="en-US" sz="600" dirty="0"/>
                  </a:p>
                </p:txBody>
              </p:sp>
              <p:sp>
                <p:nvSpPr>
                  <p:cNvPr id="90" name="角丸四角形 89"/>
                  <p:cNvSpPr/>
                  <p:nvPr/>
                </p:nvSpPr>
                <p:spPr>
                  <a:xfrm>
                    <a:off x="3771900" y="1134324"/>
                    <a:ext cx="705880" cy="30552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0000">
                      <a:alpha val="67000"/>
                    </a:srgb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600" dirty="0" smtClean="0"/>
                      <a:t>スペック</a:t>
                    </a:r>
                    <a:endParaRPr kumimoji="1" lang="ja-JP" altLang="en-US" sz="600" dirty="0"/>
                  </a:p>
                </p:txBody>
              </p:sp>
            </p:grpSp>
            <p:grpSp>
              <p:nvGrpSpPr>
                <p:cNvPr id="86" name="グループ化 29"/>
                <p:cNvGrpSpPr/>
                <p:nvPr/>
              </p:nvGrpSpPr>
              <p:grpSpPr>
                <a:xfrm>
                  <a:off x="3045153" y="1114569"/>
                  <a:ext cx="1429360" cy="287563"/>
                  <a:chOff x="1635227" y="2505139"/>
                  <a:chExt cx="2018137" cy="271104"/>
                </a:xfrm>
              </p:grpSpPr>
              <p:sp>
                <p:nvSpPr>
                  <p:cNvPr id="87" name="角丸四角形 86"/>
                  <p:cNvSpPr/>
                  <p:nvPr/>
                </p:nvSpPr>
                <p:spPr>
                  <a:xfrm>
                    <a:off x="1635227" y="2505139"/>
                    <a:ext cx="1002635" cy="271104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0000">
                      <a:alpha val="67000"/>
                    </a:srgb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500" dirty="0" smtClean="0"/>
                      <a:t>ゲームフロー</a:t>
                    </a:r>
                    <a:endParaRPr kumimoji="1" lang="ja-JP" altLang="en-US" sz="500" dirty="0"/>
                  </a:p>
                </p:txBody>
              </p:sp>
              <p:sp>
                <p:nvSpPr>
                  <p:cNvPr id="88" name="角丸四角形 87"/>
                  <p:cNvSpPr/>
                  <p:nvPr/>
                </p:nvSpPr>
                <p:spPr>
                  <a:xfrm>
                    <a:off x="2657604" y="2508997"/>
                    <a:ext cx="995760" cy="267234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C00000">
                      <a:alpha val="67000"/>
                    </a:srgbClr>
                  </a:solidFill>
                  <a:ln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kumimoji="1" lang="ja-JP" altLang="en-US" sz="600" dirty="0" smtClean="0"/>
                      <a:t>激アツ</a:t>
                    </a:r>
                    <a:endParaRPr kumimoji="1" lang="en-US" altLang="ja-JP" sz="600" dirty="0" smtClean="0"/>
                  </a:p>
                  <a:p>
                    <a:pPr algn="ctr"/>
                    <a:r>
                      <a:rPr kumimoji="1" lang="ja-JP" altLang="en-US" sz="600" dirty="0" smtClean="0"/>
                      <a:t>ポイント</a:t>
                    </a:r>
                    <a:endParaRPr kumimoji="1" lang="ja-JP" altLang="en-US" sz="600" dirty="0"/>
                  </a:p>
                </p:txBody>
              </p:sp>
            </p:grpSp>
          </p:grpSp>
          <p:sp>
            <p:nvSpPr>
              <p:cNvPr id="84" name="角丸四角形 83"/>
              <p:cNvSpPr/>
              <p:nvPr/>
            </p:nvSpPr>
            <p:spPr>
              <a:xfrm>
                <a:off x="3995936" y="1124744"/>
                <a:ext cx="587447" cy="283458"/>
              </a:xfrm>
              <a:prstGeom prst="roundRect">
                <a:avLst>
                  <a:gd name="adj" fmla="val 0"/>
                </a:avLst>
              </a:prstGeom>
              <a:solidFill>
                <a:srgbClr val="C00000">
                  <a:alpha val="67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600" dirty="0" smtClean="0"/>
                  <a:t>演出一覧</a:t>
                </a:r>
                <a:endParaRPr kumimoji="1" lang="ja-JP" altLang="en-US" sz="600" dirty="0"/>
              </a:p>
            </p:txBody>
          </p:sp>
        </p:grpSp>
        <p:sp>
          <p:nvSpPr>
            <p:cNvPr id="91" name="角丸四角形 90"/>
            <p:cNvSpPr/>
            <p:nvPr/>
          </p:nvSpPr>
          <p:spPr>
            <a:xfrm>
              <a:off x="3496665" y="2494709"/>
              <a:ext cx="966267" cy="314327"/>
            </a:xfrm>
            <a:prstGeom prst="roundRect">
              <a:avLst>
                <a:gd name="adj" fmla="val 0"/>
              </a:avLst>
            </a:prstGeom>
            <a:solidFill>
              <a:srgbClr val="C00000">
                <a:alpha val="67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600" dirty="0" smtClean="0"/>
                <a:t>初心者の方には・・</a:t>
              </a:r>
              <a:endParaRPr lang="en-US" altLang="ja-JP" sz="600" dirty="0" smtClean="0"/>
            </a:p>
            <a:p>
              <a:pPr algn="ctr"/>
              <a:r>
                <a:rPr lang="ja-JP" altLang="en-US" sz="600" dirty="0" smtClean="0"/>
                <a:t>　「あんしん！パチンコ打ち方ガイド」</a:t>
              </a:r>
              <a:endParaRPr kumimoji="1" lang="ja-JP" altLang="en-US" sz="500" dirty="0"/>
            </a:p>
          </p:txBody>
        </p:sp>
        <p:sp>
          <p:nvSpPr>
            <p:cNvPr id="92" name="角丸四角形 91"/>
            <p:cNvSpPr/>
            <p:nvPr/>
          </p:nvSpPr>
          <p:spPr>
            <a:xfrm>
              <a:off x="3705153" y="3776394"/>
              <a:ext cx="711443" cy="196257"/>
            </a:xfrm>
            <a:prstGeom prst="roundRect">
              <a:avLst>
                <a:gd name="adj" fmla="val 0"/>
              </a:avLst>
            </a:prstGeom>
            <a:solidFill>
              <a:srgbClr val="C00000">
                <a:alpha val="67000"/>
              </a:srgb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600" dirty="0" smtClean="0"/>
                <a:t>そのほかの機種</a:t>
              </a:r>
              <a:endParaRPr kumimoji="1" lang="ja-JP" altLang="en-US" sz="600" dirty="0"/>
            </a:p>
          </p:txBody>
        </p:sp>
      </p:grpSp>
      <p:sp>
        <p:nvSpPr>
          <p:cNvPr id="93" name="スライド番号プレースホルダ 59"/>
          <p:cNvSpPr txBox="1">
            <a:spLocks/>
          </p:cNvSpPr>
          <p:nvPr/>
        </p:nvSpPr>
        <p:spPr>
          <a:xfrm>
            <a:off x="6876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5" name="表 94"/>
          <p:cNvGraphicFramePr>
            <a:graphicFrameLocks noGrp="1"/>
          </p:cNvGraphicFramePr>
          <p:nvPr/>
        </p:nvGraphicFramePr>
        <p:xfrm>
          <a:off x="4845131" y="1052736"/>
          <a:ext cx="4039987" cy="88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9987"/>
              </a:tblGrid>
              <a:tr h="2954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このページの役割</a:t>
                      </a:r>
                      <a:endParaRPr kumimoji="1" lang="ja-JP" altLang="en-US" sz="14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82795">
                <a:tc>
                  <a:txBody>
                    <a:bodyPr/>
                    <a:lstStyle/>
                    <a:p>
                      <a:r>
                        <a:rPr lang="en-US" altLang="ja-JP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P</a:t>
                      </a:r>
                      <a:r>
                        <a:rPr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ユーザーに機種情報を伝えるとともに、原作に興味をもってもらうことで機種</a:t>
                      </a:r>
                      <a:r>
                        <a:rPr lang="en-US" altLang="ja-JP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+</a:t>
                      </a:r>
                      <a:r>
                        <a:rPr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原作のファンを作る。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表 95"/>
          <p:cNvGraphicFramePr>
            <a:graphicFrameLocks noGrp="1"/>
          </p:cNvGraphicFramePr>
          <p:nvPr/>
        </p:nvGraphicFramePr>
        <p:xfrm>
          <a:off x="395536" y="4586027"/>
          <a:ext cx="8424936" cy="20140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01309"/>
                <a:gridCol w="1660233"/>
                <a:gridCol w="2363394"/>
              </a:tblGrid>
              <a:tr h="4119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要求素材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カテゴリ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内容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  <a:tr h="457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</a:t>
                      </a: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○○○</a:t>
                      </a:r>
                      <a:endParaRPr kumimoji="1" lang="ja-JP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画像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タイトルロゴ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  <a:tr h="686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\</a:t>
                      </a: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劇場版販促物</a:t>
                      </a: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\</a:t>
                      </a: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劇場版ポスター</a:t>
                      </a: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\009_poster_0926.psd</a:t>
                      </a:r>
                      <a:endParaRPr kumimoji="1" lang="ja-JP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画像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劇場版ポスター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（背景に使用）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  <a:tr h="457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-×××</a:t>
                      </a:r>
                      <a:endParaRPr kumimoji="1" lang="ja-JP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動画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プロモーションムービー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8" name="四角形吹き出し 77"/>
          <p:cNvSpPr/>
          <p:nvPr/>
        </p:nvSpPr>
        <p:spPr>
          <a:xfrm>
            <a:off x="4860032" y="2276872"/>
            <a:ext cx="4032448" cy="481583"/>
          </a:xfrm>
          <a:prstGeom prst="wedgeRectCallout">
            <a:avLst>
              <a:gd name="adj1" fmla="val -66494"/>
              <a:gd name="adj2" fmla="val -193299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メインメニューは半透明のフラットデザイン</a:t>
            </a:r>
            <a:endParaRPr kumimoji="1"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マウスオーバーで非半透明になる</a:t>
            </a:r>
            <a:endParaRPr kumimoji="1" lang="ja-JP" altLang="en-US" sz="11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7" name="四角形吹き出し 76"/>
          <p:cNvSpPr/>
          <p:nvPr/>
        </p:nvSpPr>
        <p:spPr>
          <a:xfrm>
            <a:off x="4848994" y="2924944"/>
            <a:ext cx="4032448" cy="481583"/>
          </a:xfrm>
          <a:prstGeom prst="wedgeRectCallout">
            <a:avLst>
              <a:gd name="adj1" fmla="val -87876"/>
              <a:gd name="adj2" fmla="val 33911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背景はデモムービーを流します</a:t>
            </a:r>
            <a:endParaRPr kumimoji="1"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画質の荒れが目立たないよう網かけを行います。</a:t>
            </a:r>
            <a:endParaRPr kumimoji="1" lang="ja-JP" altLang="en-US" sz="11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4" name="四角形吹き出し 93"/>
          <p:cNvSpPr/>
          <p:nvPr/>
        </p:nvSpPr>
        <p:spPr>
          <a:xfrm>
            <a:off x="4860032" y="3573016"/>
            <a:ext cx="4032448" cy="481583"/>
          </a:xfrm>
          <a:prstGeom prst="wedgeRectCallout">
            <a:avLst>
              <a:gd name="adj1" fmla="val -120262"/>
              <a:gd name="adj2" fmla="val -251234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文言は後で差し替わります</a:t>
            </a:r>
            <a:endParaRPr kumimoji="1" lang="ja-JP" altLang="en-US" sz="11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1475656" y="2852936"/>
            <a:ext cx="6192688" cy="1631216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ワイヤーフレーム、またはデザイン案と併せて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各項目に関しての説明を行ってください。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各ページ毎の作成をお願いいたします。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164288" y="6926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2.</a:t>
            </a:r>
            <a:r>
              <a:rPr lang="ja-JP" altLang="en-US" dirty="0" smtClean="0"/>
              <a:t> </a:t>
            </a:r>
            <a:r>
              <a:rPr lang="en-US" altLang="ja-JP" dirty="0" smtClean="0"/>
              <a:t>SP</a:t>
            </a:r>
            <a:r>
              <a:rPr lang="ja-JP" altLang="en-US" dirty="0" smtClean="0"/>
              <a:t>版機種サイト </a:t>
            </a:r>
            <a:r>
              <a:rPr lang="en-US" altLang="ja-JP" dirty="0" smtClean="0"/>
              <a:t>- </a:t>
            </a:r>
            <a:r>
              <a:rPr lang="ja-JP" altLang="en-US" dirty="0" smtClean="0"/>
              <a:t>トップ</a:t>
            </a:r>
            <a:endParaRPr kumimoji="1" lang="ja-JP" altLang="en-US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75245" y="3387824"/>
            <a:ext cx="2232248" cy="3168352"/>
            <a:chOff x="2987824" y="1628800"/>
            <a:chExt cx="2232248" cy="316835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-1000"/>
            </a:blip>
            <a:srcRect/>
            <a:stretch>
              <a:fillRect/>
            </a:stretch>
          </p:blipFill>
          <p:spPr bwMode="auto">
            <a:xfrm>
              <a:off x="2987824" y="1628800"/>
              <a:ext cx="2227779" cy="315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2987824" y="1628800"/>
              <a:ext cx="2232248" cy="3168352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72616" y="723900"/>
            <a:ext cx="2232248" cy="3168352"/>
            <a:chOff x="2987824" y="1628800"/>
            <a:chExt cx="2232248" cy="3168352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lum bright="-1000"/>
            </a:blip>
            <a:srcRect/>
            <a:stretch>
              <a:fillRect/>
            </a:stretch>
          </p:blipFill>
          <p:spPr bwMode="auto">
            <a:xfrm>
              <a:off x="2987824" y="1628800"/>
              <a:ext cx="2227779" cy="3153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2987824" y="1628800"/>
              <a:ext cx="2232248" cy="3168352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11" name="表 10"/>
          <p:cNvGraphicFramePr>
            <a:graphicFrameLocks noGrp="1"/>
          </p:cNvGraphicFramePr>
          <p:nvPr/>
        </p:nvGraphicFramePr>
        <p:xfrm>
          <a:off x="2766952" y="3788230"/>
          <a:ext cx="6211940" cy="2634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45208"/>
                <a:gridCol w="1224136"/>
                <a:gridCol w="1742596"/>
              </a:tblGrid>
              <a:tr h="5389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要求素材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カテゴリ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内容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  <a:tr h="598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</a:t>
                      </a: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○○○</a:t>
                      </a:r>
                      <a:endParaRPr kumimoji="1" lang="ja-JP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画像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タイトルロゴ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  <a:tr h="8982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\</a:t>
                      </a: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劇場版販促物</a:t>
                      </a: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\</a:t>
                      </a: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劇場版ポスター</a:t>
                      </a: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\009_poster_0926.psd</a:t>
                      </a:r>
                      <a:endParaRPr kumimoji="1" lang="ja-JP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画像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劇場版ポスター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（背景に使用）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  <a:tr h="598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en-US" altLang="ja-JP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-×××</a:t>
                      </a:r>
                      <a:endParaRPr kumimoji="1" lang="ja-JP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動画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ja-JP" altLang="en-US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プロモーションムービー</a:t>
                      </a:r>
                      <a:endParaRPr kumimoji="1" lang="en-US" altLang="ja-JP" sz="11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2771800" y="3420094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HTML5/CSS3/</a:t>
            </a:r>
            <a:r>
              <a:rPr kumimoji="1" lang="en-US" altLang="ja-JP" sz="1600" dirty="0" err="1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Jquery</a:t>
            </a:r>
            <a:endParaRPr kumimoji="1" lang="en-US" altLang="ja-JP" sz="16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66845" y="720740"/>
            <a:ext cx="2231755" cy="5904656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Picture 10" descr="C:\Users\nashino\Desktop\10bd6ca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60" y="804902"/>
            <a:ext cx="579927" cy="324841"/>
          </a:xfrm>
          <a:prstGeom prst="rect">
            <a:avLst/>
          </a:prstGeom>
          <a:noFill/>
        </p:spPr>
      </p:pic>
      <p:pic>
        <p:nvPicPr>
          <p:cNvPr id="15" name="Picture 3" descr="C:\Users\nashino\Desktop\n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9469" y="837768"/>
            <a:ext cx="387316" cy="180454"/>
          </a:xfrm>
          <a:prstGeom prst="rect">
            <a:avLst/>
          </a:prstGeom>
          <a:noFill/>
        </p:spPr>
      </p:pic>
      <p:grpSp>
        <p:nvGrpSpPr>
          <p:cNvPr id="16" name="グループ化 15"/>
          <p:cNvGrpSpPr/>
          <p:nvPr/>
        </p:nvGrpSpPr>
        <p:grpSpPr>
          <a:xfrm>
            <a:off x="676275" y="4111143"/>
            <a:ext cx="1600200" cy="936104"/>
            <a:chOff x="705459" y="3789040"/>
            <a:chExt cx="1600200" cy="936104"/>
          </a:xfrm>
        </p:grpSpPr>
        <p:sp>
          <p:nvSpPr>
            <p:cNvPr id="17" name="角丸四角形 16"/>
            <p:cNvSpPr/>
            <p:nvPr/>
          </p:nvSpPr>
          <p:spPr>
            <a:xfrm>
              <a:off x="705459" y="3789040"/>
              <a:ext cx="1600200" cy="936104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600" dirty="0" smtClean="0"/>
            </a:p>
            <a:p>
              <a:pPr algn="ctr"/>
              <a:endParaRPr lang="en-US" altLang="ja-JP" sz="600" dirty="0" smtClean="0"/>
            </a:p>
            <a:p>
              <a:pPr algn="ctr"/>
              <a:endParaRPr lang="en-US" altLang="ja-JP" sz="600" dirty="0" smtClean="0"/>
            </a:p>
            <a:p>
              <a:pPr algn="ctr"/>
              <a:endParaRPr lang="en-US" altLang="ja-JP" sz="600" dirty="0" smtClean="0"/>
            </a:p>
            <a:p>
              <a:pPr algn="ctr"/>
              <a:endParaRPr lang="en-US" altLang="ja-JP" sz="600" dirty="0" smtClean="0"/>
            </a:p>
            <a:p>
              <a:pPr algn="ctr"/>
              <a:endParaRPr lang="en-US" altLang="ja-JP" sz="600" dirty="0" smtClean="0"/>
            </a:p>
            <a:p>
              <a:pPr algn="ctr"/>
              <a:endParaRPr lang="en-US" altLang="ja-JP" sz="600" dirty="0" smtClean="0"/>
            </a:p>
            <a:p>
              <a:pPr algn="ctr"/>
              <a:r>
                <a:rPr lang="ja-JP" altLang="en-US" sz="600" dirty="0" smtClean="0"/>
                <a:t>プロモーションムービー</a:t>
              </a:r>
              <a:endParaRPr kumimoji="1" lang="ja-JP" altLang="en-US" sz="600" dirty="0"/>
            </a:p>
          </p:txBody>
        </p:sp>
        <p:grpSp>
          <p:nvGrpSpPr>
            <p:cNvPr id="18" name="グループ化 43"/>
            <p:cNvGrpSpPr/>
            <p:nvPr/>
          </p:nvGrpSpPr>
          <p:grpSpPr>
            <a:xfrm>
              <a:off x="1236623" y="3852087"/>
              <a:ext cx="559786" cy="622919"/>
              <a:chOff x="4106462" y="2269584"/>
              <a:chExt cx="711810" cy="792087"/>
            </a:xfrm>
          </p:grpSpPr>
          <p:sp>
            <p:nvSpPr>
              <p:cNvPr id="19" name="円/楕円 18"/>
              <p:cNvSpPr/>
              <p:nvPr/>
            </p:nvSpPr>
            <p:spPr>
              <a:xfrm>
                <a:off x="4106462" y="2311055"/>
                <a:ext cx="695326" cy="69532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400" dirty="0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 rot="5400000">
                <a:off x="4089572" y="2332971"/>
                <a:ext cx="792087" cy="665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2800" dirty="0" smtClean="0">
                    <a:solidFill>
                      <a:schemeClr val="bg1"/>
                    </a:solidFill>
                  </a:rPr>
                  <a:t>▲</a:t>
                </a:r>
                <a:endParaRPr lang="ja-JP" altLang="en-US" sz="28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1" name="グループ化 20"/>
          <p:cNvGrpSpPr/>
          <p:nvPr/>
        </p:nvGrpSpPr>
        <p:grpSpPr>
          <a:xfrm>
            <a:off x="372672" y="2282119"/>
            <a:ext cx="2232161" cy="1248433"/>
            <a:chOff x="401856" y="2072959"/>
            <a:chExt cx="2232161" cy="1248433"/>
          </a:xfrm>
        </p:grpSpPr>
        <p:grpSp>
          <p:nvGrpSpPr>
            <p:cNvPr id="22" name="グループ化 43"/>
            <p:cNvGrpSpPr/>
            <p:nvPr/>
          </p:nvGrpSpPr>
          <p:grpSpPr>
            <a:xfrm>
              <a:off x="478574" y="2317857"/>
              <a:ext cx="2080381" cy="1003535"/>
              <a:chOff x="395536" y="2156689"/>
              <a:chExt cx="2233364" cy="1077329"/>
            </a:xfrm>
          </p:grpSpPr>
          <p:grpSp>
            <p:nvGrpSpPr>
              <p:cNvPr id="24" name="グループ化 36"/>
              <p:cNvGrpSpPr/>
              <p:nvPr/>
            </p:nvGrpSpPr>
            <p:grpSpPr>
              <a:xfrm>
                <a:off x="395536" y="2156689"/>
                <a:ext cx="2233364" cy="306814"/>
                <a:chOff x="395536" y="1915538"/>
                <a:chExt cx="1430823" cy="306814"/>
              </a:xfrm>
            </p:grpSpPr>
            <p:sp>
              <p:nvSpPr>
                <p:cNvPr id="29" name="角丸四角形 19"/>
                <p:cNvSpPr/>
                <p:nvPr/>
              </p:nvSpPr>
              <p:spPr>
                <a:xfrm>
                  <a:off x="395536" y="1916832"/>
                  <a:ext cx="711443" cy="30552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0000">
                    <a:alpha val="81000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700" b="1" dirty="0" smtClean="0">
                      <a:latin typeface="A-OTF ゴシックMB101 Pro B" pitchFamily="34" charset="-128"/>
                      <a:ea typeface="A-OTF ゴシックMB101 Pro B" pitchFamily="34" charset="-128"/>
                    </a:rPr>
                    <a:t>009</a:t>
                  </a:r>
                  <a:r>
                    <a:rPr kumimoji="1" lang="ja-JP" altLang="en-US" sz="700" b="1" dirty="0" smtClean="0">
                      <a:latin typeface="A-OTF ゴシックMB101 Pro B" pitchFamily="34" charset="-128"/>
                      <a:ea typeface="A-OTF ゴシックMB101 Pro B" pitchFamily="34" charset="-128"/>
                    </a:rPr>
                    <a:t>とは</a:t>
                  </a:r>
                  <a:endParaRPr kumimoji="1" lang="ja-JP" altLang="en-US" sz="700" b="1" dirty="0">
                    <a:latin typeface="A-OTF ゴシックMB101 Pro B" pitchFamily="34" charset="-128"/>
                    <a:ea typeface="A-OTF ゴシックMB101 Pro B" pitchFamily="34" charset="-128"/>
                  </a:endParaRPr>
                </a:p>
              </p:txBody>
            </p:sp>
            <p:sp>
              <p:nvSpPr>
                <p:cNvPr id="30" name="角丸四角形 20"/>
                <p:cNvSpPr/>
                <p:nvPr/>
              </p:nvSpPr>
              <p:spPr>
                <a:xfrm>
                  <a:off x="1120479" y="1915538"/>
                  <a:ext cx="705880" cy="30552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0000">
                    <a:alpha val="81000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700" b="1" dirty="0" smtClean="0">
                      <a:latin typeface="A-OTF ゴシックMB101 Pro B" pitchFamily="34" charset="-128"/>
                      <a:ea typeface="A-OTF ゴシックMB101 Pro B" pitchFamily="34" charset="-128"/>
                    </a:rPr>
                    <a:t>RE:CYBORG</a:t>
                  </a:r>
                  <a:r>
                    <a:rPr lang="ja-JP" altLang="en-US" sz="700" b="1" dirty="0" smtClean="0">
                      <a:latin typeface="A-OTF ゴシックMB101 Pro B" pitchFamily="34" charset="-128"/>
                      <a:ea typeface="A-OTF ゴシックMB101 Pro B" pitchFamily="34" charset="-128"/>
                    </a:rPr>
                    <a:t>とは</a:t>
                  </a:r>
                  <a:endParaRPr kumimoji="1" lang="ja-JP" altLang="en-US" sz="700" b="1" dirty="0">
                    <a:latin typeface="A-OTF ゴシックMB101 Pro B" pitchFamily="34" charset="-128"/>
                    <a:ea typeface="A-OTF ゴシックMB101 Pro B" pitchFamily="34" charset="-128"/>
                  </a:endParaRPr>
                </a:p>
              </p:txBody>
            </p:sp>
          </p:grpSp>
          <p:grpSp>
            <p:nvGrpSpPr>
              <p:cNvPr id="25" name="グループ化 29"/>
              <p:cNvGrpSpPr/>
              <p:nvPr/>
            </p:nvGrpSpPr>
            <p:grpSpPr>
              <a:xfrm>
                <a:off x="395536" y="2945681"/>
                <a:ext cx="2233364" cy="288337"/>
                <a:chOff x="1635227" y="2490587"/>
                <a:chExt cx="2018137" cy="271833"/>
              </a:xfrm>
            </p:grpSpPr>
            <p:sp>
              <p:nvSpPr>
                <p:cNvPr id="27" name="角丸四角形 26"/>
                <p:cNvSpPr/>
                <p:nvPr/>
              </p:nvSpPr>
              <p:spPr>
                <a:xfrm>
                  <a:off x="1635227" y="2491317"/>
                  <a:ext cx="1002635" cy="27110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0000">
                    <a:alpha val="81000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800" b="1" dirty="0" smtClean="0">
                      <a:latin typeface="A-OTF ゴシックMB101 Pro B" pitchFamily="34" charset="-128"/>
                      <a:ea typeface="A-OTF ゴシックMB101 Pro B" pitchFamily="34" charset="-128"/>
                    </a:rPr>
                    <a:t>本編無料</a:t>
                  </a:r>
                  <a:endParaRPr kumimoji="1" lang="ja-JP" altLang="en-US" sz="800" b="1" dirty="0">
                    <a:latin typeface="A-OTF ゴシックMB101 Pro B" pitchFamily="34" charset="-128"/>
                    <a:ea typeface="A-OTF ゴシックMB101 Pro B" pitchFamily="34" charset="-128"/>
                  </a:endParaRPr>
                </a:p>
              </p:txBody>
            </p:sp>
            <p:sp>
              <p:nvSpPr>
                <p:cNvPr id="28" name="角丸四角形 27"/>
                <p:cNvSpPr/>
                <p:nvPr/>
              </p:nvSpPr>
              <p:spPr>
                <a:xfrm>
                  <a:off x="2657604" y="2490587"/>
                  <a:ext cx="995760" cy="27181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00000">
                    <a:alpha val="81000"/>
                  </a:srgb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700" b="1" dirty="0" smtClean="0">
                      <a:latin typeface="A-OTF ゴシックMB101 Pro B" pitchFamily="34" charset="-128"/>
                      <a:ea typeface="A-OTF ゴシックMB101 Pro B" pitchFamily="34" charset="-128"/>
                    </a:rPr>
                    <a:t>書き下ろしマンガ</a:t>
                  </a:r>
                  <a:endParaRPr kumimoji="1" lang="ja-JP" altLang="en-US" sz="700" b="1" dirty="0">
                    <a:latin typeface="A-OTF ゴシックMB101 Pro B" pitchFamily="34" charset="-128"/>
                    <a:ea typeface="A-OTF ゴシックMB101 Pro B" pitchFamily="34" charset="-128"/>
                  </a:endParaRPr>
                </a:p>
              </p:txBody>
            </p:sp>
          </p:grpSp>
          <p:sp>
            <p:nvSpPr>
              <p:cNvPr id="26" name="角丸四角形 25"/>
              <p:cNvSpPr/>
              <p:nvPr/>
            </p:nvSpPr>
            <p:spPr>
              <a:xfrm>
                <a:off x="395536" y="2518023"/>
                <a:ext cx="2233364" cy="361553"/>
              </a:xfrm>
              <a:prstGeom prst="roundRect">
                <a:avLst>
                  <a:gd name="adj" fmla="val 0"/>
                </a:avLst>
              </a:prstGeom>
              <a:solidFill>
                <a:srgbClr val="C00000">
                  <a:alpha val="81000"/>
                </a:srgb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800" b="1" dirty="0" smtClean="0">
                    <a:latin typeface="A-OTF ゴシックMB101 Pro B" pitchFamily="34" charset="-128"/>
                    <a:ea typeface="A-OTF ゴシックMB101 Pro B" pitchFamily="34" charset="-128"/>
                  </a:rPr>
                  <a:t>　「あんしん！パチンコ打ち方ガイド」</a:t>
                </a:r>
                <a:endParaRPr kumimoji="1" lang="ja-JP" altLang="en-US" sz="700" b="1" dirty="0">
                  <a:latin typeface="A-OTF ゴシックMB101 Pro B" pitchFamily="34" charset="-128"/>
                  <a:ea typeface="A-OTF ゴシックMB101 Pro B" pitchFamily="34" charset="-128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401856" y="2072959"/>
              <a:ext cx="2232161" cy="20005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 smtClean="0">
                  <a:solidFill>
                    <a:schemeClr val="bg1"/>
                  </a:solidFill>
                  <a:latin typeface="A-OTF ゴシックMB101 Pro B" pitchFamily="34" charset="-128"/>
                  <a:ea typeface="A-OTF ゴシックMB101 Pro B" pitchFamily="34" charset="-128"/>
                  <a:cs typeface="メイリオ" pitchFamily="50" charset="-128"/>
                </a:rPr>
                <a:t>001. MENU</a:t>
              </a:r>
              <a:endParaRPr kumimoji="1" lang="ja-JP" altLang="en-US" sz="700" dirty="0">
                <a:solidFill>
                  <a:schemeClr val="bg1"/>
                </a:solidFill>
                <a:latin typeface="A-OTF ゴシックMB101 Pro B" pitchFamily="34" charset="-128"/>
                <a:ea typeface="A-OTF ゴシックMB101 Pro B" pitchFamily="34" charset="-128"/>
                <a:cs typeface="メイリオ" pitchFamily="50" charset="-128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374678" y="3825832"/>
            <a:ext cx="2223331" cy="20005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700" dirty="0" smtClean="0">
                <a:solidFill>
                  <a:schemeClr val="bg1"/>
                </a:solidFill>
                <a:latin typeface="A-OTF ゴシックMB101 Pro B" pitchFamily="34" charset="-128"/>
                <a:ea typeface="A-OTF ゴシックMB101 Pro B" pitchFamily="34" charset="-128"/>
                <a:cs typeface="メイリオ" pitchFamily="50" charset="-128"/>
              </a:rPr>
              <a:t>002.  Promotion</a:t>
            </a:r>
            <a:r>
              <a:rPr lang="ja-JP" altLang="en-US" sz="700" dirty="0" smtClean="0">
                <a:solidFill>
                  <a:schemeClr val="bg1"/>
                </a:solidFill>
                <a:latin typeface="A-OTF ゴシックMB101 Pro B" pitchFamily="34" charset="-128"/>
                <a:ea typeface="A-OTF ゴシックMB101 Pro B" pitchFamily="34" charset="-128"/>
                <a:cs typeface="メイリオ" pitchFamily="50" charset="-128"/>
              </a:rPr>
              <a:t> </a:t>
            </a:r>
            <a:r>
              <a:rPr lang="en-US" altLang="ja-JP" sz="700" dirty="0" smtClean="0">
                <a:solidFill>
                  <a:schemeClr val="bg1"/>
                </a:solidFill>
                <a:latin typeface="A-OTF ゴシックMB101 Pro B" pitchFamily="34" charset="-128"/>
                <a:ea typeface="A-OTF ゴシックMB101 Pro B" pitchFamily="34" charset="-128"/>
                <a:cs typeface="メイリオ" pitchFamily="50" charset="-128"/>
              </a:rPr>
              <a:t>Movie</a:t>
            </a:r>
            <a:endParaRPr kumimoji="1" lang="ja-JP" altLang="en-US" sz="700" dirty="0">
              <a:solidFill>
                <a:schemeClr val="bg1"/>
              </a:solidFill>
              <a:latin typeface="A-OTF ゴシックMB101 Pro B" pitchFamily="34" charset="-128"/>
              <a:ea typeface="A-OTF ゴシックMB101 Pro B" pitchFamily="34" charset="-128"/>
              <a:cs typeface="メイリオ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21298" y="5055567"/>
            <a:ext cx="2374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 smtClean="0"/>
              <a:t>Production I.G</a:t>
            </a:r>
            <a:endParaRPr lang="en-US" altLang="ja-JP" sz="1600" dirty="0" smtClean="0"/>
          </a:p>
          <a:p>
            <a:pPr algn="ctr"/>
            <a:r>
              <a:rPr lang="ja-JP" altLang="en-US" sz="800" b="1" dirty="0" smtClean="0">
                <a:latin typeface="A-OTF ゴシックMB101 Pro B" pitchFamily="34" charset="-128"/>
                <a:ea typeface="A-OTF ゴシックMB101 Pro B" pitchFamily="34" charset="-128"/>
              </a:rPr>
              <a:t>書下ろし演出を見逃すな！</a:t>
            </a:r>
            <a:endParaRPr lang="ja-JP" altLang="en-US" sz="800" b="1" dirty="0">
              <a:latin typeface="A-OTF ゴシックMB101 Pro B" pitchFamily="34" charset="-128"/>
              <a:ea typeface="A-OTF ゴシックMB101 Pro B" pitchFamily="34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66352" y="5721863"/>
            <a:ext cx="2231658" cy="20005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700" dirty="0" smtClean="0">
                <a:solidFill>
                  <a:schemeClr val="bg1"/>
                </a:solidFill>
                <a:latin typeface="A-OTF ゴシックMB101 Pro B" pitchFamily="34" charset="-128"/>
                <a:ea typeface="A-OTF ゴシックMB101 Pro B" pitchFamily="34" charset="-128"/>
                <a:cs typeface="メイリオ" pitchFamily="50" charset="-128"/>
              </a:rPr>
              <a:t>003.  Official Site Information</a:t>
            </a:r>
            <a:endParaRPr kumimoji="1" lang="ja-JP" altLang="en-US" sz="700" dirty="0">
              <a:solidFill>
                <a:schemeClr val="bg1"/>
              </a:solidFill>
              <a:latin typeface="A-OTF ゴシックMB101 Pro B" pitchFamily="34" charset="-128"/>
              <a:ea typeface="A-OTF ゴシックMB101 Pro B" pitchFamily="34" charset="-128"/>
              <a:cs typeface="メイリオ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30128" y="5907057"/>
            <a:ext cx="237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600" b="1" dirty="0" smtClean="0"/>
              <a:t>【YYYY.MM.DD】</a:t>
            </a:r>
            <a:r>
              <a:rPr lang="ja-JP" altLang="en-US" sz="600" b="1" dirty="0" smtClean="0"/>
              <a:t>○○○を更新しました。</a:t>
            </a:r>
            <a:endParaRPr lang="en-US" altLang="ja-JP" sz="600" b="1" dirty="0" smtClean="0"/>
          </a:p>
          <a:p>
            <a:r>
              <a:rPr lang="en-US" altLang="ja-JP" sz="600" b="1" dirty="0" smtClean="0"/>
              <a:t>【YYYY.MM.DD】</a:t>
            </a:r>
            <a:r>
              <a:rPr lang="ja-JP" altLang="en-US" sz="600" b="1" dirty="0" smtClean="0"/>
              <a:t>○○○を更新しました。</a:t>
            </a:r>
            <a:endParaRPr lang="ja-JP" altLang="en-US" sz="600" b="1" dirty="0" smtClean="0">
              <a:latin typeface="A-OTF ゴシックMB101 Pro B" pitchFamily="34" charset="-128"/>
              <a:ea typeface="A-OTF ゴシックMB101 Pro B" pitchFamily="34" charset="-128"/>
            </a:endParaRPr>
          </a:p>
          <a:p>
            <a:r>
              <a:rPr lang="en-US" altLang="ja-JP" sz="600" b="1" dirty="0" smtClean="0"/>
              <a:t>【YYYY.MM.DD】</a:t>
            </a:r>
            <a:r>
              <a:rPr lang="ja-JP" altLang="en-US" sz="600" b="1" dirty="0" smtClean="0"/>
              <a:t>○○○を更新しました。</a:t>
            </a:r>
            <a:endParaRPr lang="ja-JP" altLang="en-US" sz="600" b="1" dirty="0" smtClean="0">
              <a:latin typeface="A-OTF ゴシックMB101 Pro B" pitchFamily="34" charset="-128"/>
              <a:ea typeface="A-OTF ゴシックMB101 Pro B" pitchFamily="34" charset="-128"/>
            </a:endParaRPr>
          </a:p>
          <a:p>
            <a:r>
              <a:rPr lang="en-US" altLang="ja-JP" sz="600" b="1" dirty="0" smtClean="0"/>
              <a:t>【YYYY.MM.DD】</a:t>
            </a:r>
            <a:r>
              <a:rPr lang="ja-JP" altLang="en-US" sz="600" b="1" dirty="0" smtClean="0"/>
              <a:t>○○○を更新しました。</a:t>
            </a:r>
            <a:endParaRPr lang="ja-JP" altLang="en-US" sz="600" b="1" dirty="0" smtClean="0">
              <a:latin typeface="A-OTF ゴシックMB101 Pro B" pitchFamily="34" charset="-128"/>
              <a:ea typeface="A-OTF ゴシックMB101 Pro B" pitchFamily="34" charset="-128"/>
            </a:endParaRPr>
          </a:p>
          <a:p>
            <a:r>
              <a:rPr lang="en-US" altLang="ja-JP" sz="600" b="1" dirty="0" smtClean="0"/>
              <a:t>【YYYY.MM.DD】</a:t>
            </a:r>
            <a:r>
              <a:rPr lang="ja-JP" altLang="en-US" sz="600" b="1" dirty="0" smtClean="0"/>
              <a:t>○○○を更新しました。</a:t>
            </a:r>
            <a:endParaRPr lang="ja-JP" altLang="en-US" sz="600" b="1" dirty="0" smtClean="0">
              <a:latin typeface="A-OTF ゴシックMB101 Pro B" pitchFamily="34" charset="-128"/>
              <a:ea typeface="A-OTF ゴシックMB101 Pro B" pitchFamily="34" charset="-128"/>
            </a:endParaRPr>
          </a:p>
          <a:p>
            <a:endParaRPr lang="ja-JP" altLang="en-US" sz="600" b="1" dirty="0">
              <a:latin typeface="A-OTF ゴシックMB101 Pro B" pitchFamily="34" charset="-128"/>
              <a:ea typeface="A-OTF ゴシックMB101 Pro B" pitchFamily="34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295897" y="1484784"/>
            <a:ext cx="23747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000" b="1" dirty="0" smtClean="0">
                <a:latin typeface="A-OTF ゴシックMB101 Pro B" pitchFamily="34" charset="-128"/>
                <a:ea typeface="A-OTF ゴシックMB101 Pro B" pitchFamily="34" charset="-128"/>
              </a:rPr>
              <a:t>書き下ろし映像盛りだくさん！</a:t>
            </a:r>
            <a:endParaRPr lang="en-US" altLang="ja-JP" sz="1000" b="1" dirty="0" smtClean="0">
              <a:latin typeface="A-OTF ゴシックMB101 Pro B" pitchFamily="34" charset="-128"/>
              <a:ea typeface="A-OTF ゴシックMB101 Pro B" pitchFamily="34" charset="-128"/>
            </a:endParaRPr>
          </a:p>
          <a:p>
            <a:pPr algn="ctr"/>
            <a:r>
              <a:rPr lang="ja-JP" altLang="en-US" sz="1000" b="1" dirty="0" smtClean="0">
                <a:latin typeface="A-OTF ゴシックMB101 Pro B" pitchFamily="34" charset="-128"/>
                <a:ea typeface="A-OTF ゴシックMB101 Pro B" pitchFamily="34" charset="-128"/>
              </a:rPr>
              <a:t>あの</a:t>
            </a:r>
            <a:r>
              <a:rPr lang="en-US" altLang="ja-JP" sz="1000" b="1" dirty="0" smtClean="0">
                <a:latin typeface="A-OTF ゴシックMB101 Pro B" pitchFamily="34" charset="-128"/>
                <a:ea typeface="A-OTF ゴシックMB101 Pro B" pitchFamily="34" charset="-128"/>
              </a:rPr>
              <a:t>『009 RE:CYBORG』</a:t>
            </a:r>
            <a:r>
              <a:rPr lang="ja-JP" altLang="en-US" sz="1000" b="1" dirty="0" smtClean="0">
                <a:latin typeface="A-OTF ゴシックMB101 Pro B" pitchFamily="34" charset="-128"/>
                <a:ea typeface="A-OTF ゴシックMB101 Pro B" pitchFamily="34" charset="-128"/>
              </a:rPr>
              <a:t>が</a:t>
            </a:r>
            <a:endParaRPr lang="en-US" altLang="ja-JP" sz="1000" b="1" dirty="0" smtClean="0">
              <a:latin typeface="A-OTF ゴシックMB101 Pro B" pitchFamily="34" charset="-128"/>
              <a:ea typeface="A-OTF ゴシックMB101 Pro B" pitchFamily="34" charset="-128"/>
            </a:endParaRPr>
          </a:p>
          <a:p>
            <a:pPr algn="ctr"/>
            <a:r>
              <a:rPr lang="ja-JP" altLang="en-US" sz="1000" b="1" dirty="0" smtClean="0">
                <a:latin typeface="A-OTF ゴシックMB101 Pro B" pitchFamily="34" charset="-128"/>
                <a:ea typeface="A-OTF ゴシックMB101 Pro B" pitchFamily="34" charset="-128"/>
              </a:rPr>
              <a:t>遂にパチンコになって登場！</a:t>
            </a:r>
            <a:endParaRPr lang="ja-JP" altLang="en-US" sz="1000" b="1" dirty="0">
              <a:latin typeface="A-OTF ゴシックMB101 Pro B" pitchFamily="34" charset="-128"/>
              <a:ea typeface="A-OTF ゴシックMB101 Pro B" pitchFamily="34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46734" y="2021791"/>
            <a:ext cx="810352" cy="156361"/>
          </a:xfrm>
          <a:prstGeom prst="roundRect">
            <a:avLst>
              <a:gd name="adj" fmla="val 0"/>
            </a:avLst>
          </a:prstGeom>
          <a:solidFill>
            <a:srgbClr val="C00000">
              <a:alpha val="81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00" b="1" dirty="0" smtClean="0">
                <a:latin typeface="A-OTF ゴシックMB101 Pro B" pitchFamily="34" charset="-128"/>
                <a:ea typeface="A-OTF ゴシックMB101 Pro B" pitchFamily="34" charset="-128"/>
              </a:rPr>
              <a:t>twitter</a:t>
            </a:r>
            <a:endParaRPr kumimoji="1" lang="ja-JP" altLang="en-US" sz="700" b="1" dirty="0">
              <a:latin typeface="A-OTF ゴシックMB101 Pro B" pitchFamily="34" charset="-128"/>
              <a:ea typeface="A-OTF ゴシックMB101 Pro B" pitchFamily="34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511842" y="2016884"/>
            <a:ext cx="810352" cy="156361"/>
          </a:xfrm>
          <a:prstGeom prst="roundRect">
            <a:avLst>
              <a:gd name="adj" fmla="val 0"/>
            </a:avLst>
          </a:prstGeom>
          <a:solidFill>
            <a:srgbClr val="C00000">
              <a:alpha val="81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700" b="1" dirty="0" err="1" smtClean="0">
                <a:latin typeface="A-OTF ゴシックMB101 Pro B" pitchFamily="34" charset="-128"/>
                <a:ea typeface="A-OTF ゴシックMB101 Pro B" pitchFamily="34" charset="-128"/>
              </a:rPr>
              <a:t>facebook</a:t>
            </a:r>
            <a:endParaRPr kumimoji="1" lang="ja-JP" altLang="en-US" sz="700" b="1" dirty="0">
              <a:latin typeface="A-OTF ゴシックMB101 Pro B" pitchFamily="34" charset="-128"/>
              <a:ea typeface="A-OTF ゴシックMB101 Pro B" pitchFamily="34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366151" y="6453336"/>
            <a:ext cx="2236547" cy="36531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800" dirty="0" smtClean="0"/>
          </a:p>
          <a:p>
            <a:pPr algn="ctr"/>
            <a:r>
              <a:rPr kumimoji="1" lang="en-US" altLang="ja-JP" sz="800" dirty="0" smtClean="0"/>
              <a:t>Copyright </a:t>
            </a:r>
            <a:r>
              <a:rPr kumimoji="1" lang="en-US" altLang="ja-JP" sz="800" dirty="0" err="1" smtClean="0"/>
              <a:t>xxxxxxxxxxxx</a:t>
            </a:r>
            <a:endParaRPr kumimoji="1" lang="ja-JP" altLang="en-US" sz="1050" dirty="0"/>
          </a:p>
        </p:txBody>
      </p:sp>
      <p:pic>
        <p:nvPicPr>
          <p:cNvPr id="39" name="Picture 2" descr="C:\Users\nashino\Desktop\v65oai7fxn47qv9nect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6494371"/>
            <a:ext cx="130765" cy="13076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0" name="正方形/長方形 39"/>
          <p:cNvSpPr/>
          <p:nvPr/>
        </p:nvSpPr>
        <p:spPr>
          <a:xfrm>
            <a:off x="1502285" y="6500272"/>
            <a:ext cx="139260" cy="1392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f</a:t>
            </a:r>
            <a:endParaRPr kumimoji="1" lang="ja-JP" altLang="en-US" sz="1200" dirty="0"/>
          </a:p>
        </p:txBody>
      </p:sp>
      <p:graphicFrame>
        <p:nvGraphicFramePr>
          <p:cNvPr id="41" name="表 40"/>
          <p:cNvGraphicFramePr>
            <a:graphicFrameLocks noGrp="1"/>
          </p:cNvGraphicFramePr>
          <p:nvPr/>
        </p:nvGraphicFramePr>
        <p:xfrm>
          <a:off x="4860032" y="1052736"/>
          <a:ext cx="4007768" cy="878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768"/>
              </a:tblGrid>
              <a:tr h="29068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このページの役割</a:t>
                      </a:r>
                      <a:endParaRPr kumimoji="1" lang="ja-JP" altLang="en-US" sz="14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3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初心者向け（</a:t>
                      </a:r>
                      <a:r>
                        <a:rPr lang="en-US" altLang="ja-JP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RE:CYBORG</a:t>
                      </a:r>
                      <a:r>
                        <a:rPr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に興味を持ってもらい、パチンコ店で</a:t>
                      </a:r>
                      <a:r>
                        <a:rPr lang="en-US" altLang="ja-JP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RE:CYBORG</a:t>
                      </a:r>
                      <a:r>
                        <a:rPr lang="ja-JP" altLang="en-US" sz="1200" dirty="0" smtClean="0">
                          <a:latin typeface="メイリオ" pitchFamily="50" charset="-128"/>
                          <a:ea typeface="メイリオ" pitchFamily="50" charset="-128"/>
                          <a:cs typeface="メイリオ" pitchFamily="50" charset="-128"/>
                        </a:rPr>
                        <a:t>を打ってもらう）</a:t>
                      </a:r>
                      <a:endParaRPr kumimoji="1" lang="ja-JP" altLang="en-US" sz="1200" dirty="0">
                        <a:latin typeface="メイリオ" pitchFamily="50" charset="-128"/>
                        <a:ea typeface="メイリオ" pitchFamily="50" charset="-128"/>
                        <a:cs typeface="メイリオ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四角形吹き出し 41"/>
          <p:cNvSpPr/>
          <p:nvPr/>
        </p:nvSpPr>
        <p:spPr>
          <a:xfrm>
            <a:off x="3275856" y="2060848"/>
            <a:ext cx="4032448" cy="481583"/>
          </a:xfrm>
          <a:prstGeom prst="wedgeRectCallout">
            <a:avLst>
              <a:gd name="adj1" fmla="val -71045"/>
              <a:gd name="adj2" fmla="val -215451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背景は画面固定</a:t>
            </a:r>
            <a:endParaRPr kumimoji="1" lang="en-US" altLang="ja-JP" sz="1100" dirty="0" smtClean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solidFill>
                  <a:schemeClr val="tx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フラットデザインのコンテンツが半透明で表示される</a:t>
            </a:r>
            <a:endParaRPr kumimoji="1" lang="ja-JP" altLang="en-US" sz="1100" dirty="0">
              <a:solidFill>
                <a:schemeClr val="tx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475656" y="2852936"/>
            <a:ext cx="6192688" cy="1631216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ワイヤーフレーム、またはデザイン案と併せて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各項目に関しての説明を行ってください。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各ページ毎の作成をお願いいたします。</a:t>
            </a:r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/>
            <a:endParaRPr lang="en-US" altLang="ja-JP" sz="2000" b="1" dirty="0" smtClean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7560143" y="150912"/>
            <a:ext cx="1332337" cy="32576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A-OTF ゴシックMB101 Pro B" pitchFamily="34" charset="-128"/>
                <a:ea typeface="A-OTF ゴシックMB101 Pro B" pitchFamily="34" charset="-128"/>
              </a:rPr>
              <a:t>SP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164288" y="69269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（例）</a:t>
            </a:r>
            <a:endParaRPr lang="en-US" altLang="ja-JP" sz="20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934</Words>
  <Application>Microsoft Office PowerPoint</Application>
  <PresentationFormat>画面に合わせる (4:3)</PresentationFormat>
  <Paragraphs>574</Paragraphs>
  <Slides>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テーマ</vt:lpstr>
      <vt:lpstr>スライド 1</vt:lpstr>
      <vt:lpstr>前提</vt:lpstr>
      <vt:lpstr>対応環境</vt:lpstr>
      <vt:lpstr>試験環境</vt:lpstr>
      <vt:lpstr>全体フロー</vt:lpstr>
      <vt:lpstr>実施スケジュール</vt:lpstr>
      <vt:lpstr>1. PC版機種サイト - トップ</vt:lpstr>
      <vt:lpstr>2. SP版機種サイト - トップ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nashino</dc:creator>
  <cp:lastModifiedBy>takeuchi</cp:lastModifiedBy>
  <cp:revision>240</cp:revision>
  <dcterms:created xsi:type="dcterms:W3CDTF">2014-04-22T02:12:31Z</dcterms:created>
  <dcterms:modified xsi:type="dcterms:W3CDTF">2015-04-15T09:21:20Z</dcterms:modified>
</cp:coreProperties>
</file>